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286" r:id="rId2"/>
    <p:sldId id="256" r:id="rId3"/>
    <p:sldId id="3289" r:id="rId4"/>
    <p:sldId id="3280" r:id="rId5"/>
    <p:sldId id="3159" r:id="rId6"/>
    <p:sldId id="3283" r:id="rId7"/>
    <p:sldId id="3291" r:id="rId8"/>
    <p:sldId id="3281" r:id="rId9"/>
    <p:sldId id="3282" r:id="rId10"/>
    <p:sldId id="3292" r:id="rId11"/>
    <p:sldId id="3288" r:id="rId12"/>
    <p:sldId id="3284" r:id="rId13"/>
    <p:sldId id="3293" r:id="rId14"/>
    <p:sldId id="3287" r:id="rId15"/>
    <p:sldId id="3285" r:id="rId16"/>
    <p:sldId id="3290" r:id="rId17"/>
    <p:sldId id="3294" r:id="rId18"/>
    <p:sldId id="3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795"/>
  </p:normalViewPr>
  <p:slideViewPr>
    <p:cSldViewPr snapToGrid="0">
      <p:cViewPr varScale="1">
        <p:scale>
          <a:sx n="120" d="100"/>
          <a:sy n="120"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A89EB-E445-4622-ADB5-C29B808F7E5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C8D2AA5-04C9-451E-B9FF-BD75B299E5C5}">
      <dgm:prSet custT="1"/>
      <dgm:spPr/>
      <dgm:t>
        <a:bodyPr/>
        <a:lstStyle/>
        <a:p>
          <a:r>
            <a:rPr lang="en-US" sz="1400" b="0" i="0" dirty="0"/>
            <a:t>The National Association of Corporate Directors (NACD) recommends key themes for boards and senior management to consider when addressing cybersecurity risk:</a:t>
          </a:r>
          <a:endParaRPr lang="en-US" sz="1400" dirty="0"/>
        </a:p>
      </dgm:t>
    </dgm:pt>
    <dgm:pt modelId="{2528CD89-CFAD-43D2-BE32-D4F696C62925}" type="parTrans" cxnId="{125BAE52-2B3D-418D-98C8-88A8E8751A7D}">
      <dgm:prSet/>
      <dgm:spPr/>
      <dgm:t>
        <a:bodyPr/>
        <a:lstStyle/>
        <a:p>
          <a:endParaRPr lang="en-US" sz="2800"/>
        </a:p>
      </dgm:t>
    </dgm:pt>
    <dgm:pt modelId="{47CE4BE2-6C16-4792-95BB-6C9F8529F1BB}" type="sibTrans" cxnId="{125BAE52-2B3D-418D-98C8-88A8E8751A7D}">
      <dgm:prSet/>
      <dgm:spPr/>
      <dgm:t>
        <a:bodyPr/>
        <a:lstStyle/>
        <a:p>
          <a:endParaRPr lang="en-US" sz="2800"/>
        </a:p>
      </dgm:t>
    </dgm:pt>
    <dgm:pt modelId="{25A6886A-49E6-4FE1-9546-3A2D6B5AFF3E}">
      <dgm:prSet custT="1"/>
      <dgm:spPr/>
      <dgm:t>
        <a:bodyPr/>
        <a:lstStyle/>
        <a:p>
          <a:r>
            <a:rPr lang="en-US" sz="1600" i="1"/>
            <a:t>Building a coherent and strategic cybersecurity program, not just a series of point solutions</a:t>
          </a:r>
          <a:endParaRPr lang="en-US" sz="1600"/>
        </a:p>
      </dgm:t>
    </dgm:pt>
    <dgm:pt modelId="{2C26F7D4-039F-4A3C-9ED0-1AF02A20CD18}" type="parTrans" cxnId="{E1D3A31A-D777-49A7-AED0-7B73042F2B03}">
      <dgm:prSet/>
      <dgm:spPr/>
      <dgm:t>
        <a:bodyPr/>
        <a:lstStyle/>
        <a:p>
          <a:endParaRPr lang="en-US" sz="2800"/>
        </a:p>
      </dgm:t>
    </dgm:pt>
    <dgm:pt modelId="{D3017B42-A75E-4100-96DE-44C5F37C7E51}" type="sibTrans" cxnId="{E1D3A31A-D777-49A7-AED0-7B73042F2B03}">
      <dgm:prSet/>
      <dgm:spPr/>
      <dgm:t>
        <a:bodyPr/>
        <a:lstStyle/>
        <a:p>
          <a:endParaRPr lang="en-US" sz="2800"/>
        </a:p>
      </dgm:t>
    </dgm:pt>
    <dgm:pt modelId="{F3C3DD18-F26A-457F-B3D6-5E8D0B096559}">
      <dgm:prSet custT="1"/>
      <dgm:spPr/>
      <dgm:t>
        <a:bodyPr/>
        <a:lstStyle/>
        <a:p>
          <a:r>
            <a:rPr lang="en-US" sz="1600" i="1"/>
            <a:t>Cybersecurity governance measures as a priority</a:t>
          </a:r>
          <a:endParaRPr lang="en-US" sz="1600"/>
        </a:p>
      </dgm:t>
    </dgm:pt>
    <dgm:pt modelId="{D94D429F-62CA-4573-AC27-8AC62C52D17A}" type="parTrans" cxnId="{7E4029FB-1EE7-4497-9F79-B5330355D4C9}">
      <dgm:prSet/>
      <dgm:spPr/>
      <dgm:t>
        <a:bodyPr/>
        <a:lstStyle/>
        <a:p>
          <a:endParaRPr lang="en-US" sz="2800"/>
        </a:p>
      </dgm:t>
    </dgm:pt>
    <dgm:pt modelId="{38B3C8A1-22BA-4883-A0FA-13FAF5C5F873}" type="sibTrans" cxnId="{7E4029FB-1EE7-4497-9F79-B5330355D4C9}">
      <dgm:prSet/>
      <dgm:spPr/>
      <dgm:t>
        <a:bodyPr/>
        <a:lstStyle/>
        <a:p>
          <a:endParaRPr lang="en-US" sz="2800"/>
        </a:p>
      </dgm:t>
    </dgm:pt>
    <dgm:pt modelId="{580D7AC2-3061-4C06-89B9-BE7A2058E298}">
      <dgm:prSet custT="1"/>
      <dgm:spPr/>
      <dgm:t>
        <a:bodyPr/>
        <a:lstStyle/>
        <a:p>
          <a:r>
            <a:rPr lang="en-US" sz="1600" i="1"/>
            <a:t>Insight into vital cybersecurity decisions</a:t>
          </a:r>
          <a:endParaRPr lang="en-US" sz="1600"/>
        </a:p>
      </dgm:t>
    </dgm:pt>
    <dgm:pt modelId="{1262B875-0920-4BD3-956A-F5C03DDD12FA}" type="parTrans" cxnId="{8C24A678-8CB2-47F2-ADC5-8C91A5E3FB94}">
      <dgm:prSet/>
      <dgm:spPr/>
      <dgm:t>
        <a:bodyPr/>
        <a:lstStyle/>
        <a:p>
          <a:endParaRPr lang="en-US" sz="2800"/>
        </a:p>
      </dgm:t>
    </dgm:pt>
    <dgm:pt modelId="{389D278E-291B-41CC-8FFF-965C88FC9677}" type="sibTrans" cxnId="{8C24A678-8CB2-47F2-ADC5-8C91A5E3FB94}">
      <dgm:prSet/>
      <dgm:spPr/>
      <dgm:t>
        <a:bodyPr/>
        <a:lstStyle/>
        <a:p>
          <a:endParaRPr lang="en-US" sz="2800"/>
        </a:p>
      </dgm:t>
    </dgm:pt>
    <dgm:pt modelId="{025E070F-0C8C-40E2-A0F4-7BC12C006948}">
      <dgm:prSet custT="1"/>
      <dgm:spPr/>
      <dgm:t>
        <a:bodyPr/>
        <a:lstStyle/>
        <a:p>
          <a:r>
            <a:rPr lang="en-US" sz="1600" i="1"/>
            <a:t>Ongoing adjustments being made to reflect the expanding scope of</a:t>
          </a:r>
          <a:r>
            <a:rPr lang="en-US" sz="1600"/>
            <a:t> </a:t>
          </a:r>
          <a:r>
            <a:rPr lang="en-US" sz="1600" i="1"/>
            <a:t>cybersecurity</a:t>
          </a:r>
          <a:endParaRPr lang="en-US" sz="1600"/>
        </a:p>
      </dgm:t>
    </dgm:pt>
    <dgm:pt modelId="{CEBC9AC9-CDBF-4C4E-B88D-14472F2CC35B}" type="parTrans" cxnId="{75934075-3834-4AEA-A0B3-076918123E2B}">
      <dgm:prSet/>
      <dgm:spPr/>
      <dgm:t>
        <a:bodyPr/>
        <a:lstStyle/>
        <a:p>
          <a:endParaRPr lang="en-US" sz="2800"/>
        </a:p>
      </dgm:t>
    </dgm:pt>
    <dgm:pt modelId="{1F08A1B8-F57B-44DB-BF25-C3B0542CB29F}" type="sibTrans" cxnId="{75934075-3834-4AEA-A0B3-076918123E2B}">
      <dgm:prSet/>
      <dgm:spPr/>
      <dgm:t>
        <a:bodyPr/>
        <a:lstStyle/>
        <a:p>
          <a:endParaRPr lang="en-US" sz="2800"/>
        </a:p>
      </dgm:t>
    </dgm:pt>
    <dgm:pt modelId="{3D2AD453-98B6-A342-87A3-B6497310DD4B}" type="pres">
      <dgm:prSet presAssocID="{F7FA89EB-E445-4622-ADB5-C29B808F7E5C}" presName="hierChild1" presStyleCnt="0">
        <dgm:presLayoutVars>
          <dgm:chPref val="1"/>
          <dgm:dir/>
          <dgm:animOne val="branch"/>
          <dgm:animLvl val="lvl"/>
          <dgm:resizeHandles/>
        </dgm:presLayoutVars>
      </dgm:prSet>
      <dgm:spPr/>
    </dgm:pt>
    <dgm:pt modelId="{27221C18-6C7E-A446-9BB0-388E6B4F29C9}" type="pres">
      <dgm:prSet presAssocID="{2C8D2AA5-04C9-451E-B9FF-BD75B299E5C5}" presName="hierRoot1" presStyleCnt="0"/>
      <dgm:spPr/>
    </dgm:pt>
    <dgm:pt modelId="{D638891F-A8AA-8047-AB07-C77F24A8CE91}" type="pres">
      <dgm:prSet presAssocID="{2C8D2AA5-04C9-451E-B9FF-BD75B299E5C5}" presName="composite" presStyleCnt="0"/>
      <dgm:spPr/>
    </dgm:pt>
    <dgm:pt modelId="{949B080D-7561-B44C-B779-C3E28AF1CC41}" type="pres">
      <dgm:prSet presAssocID="{2C8D2AA5-04C9-451E-B9FF-BD75B299E5C5}" presName="background" presStyleLbl="node0" presStyleIdx="0" presStyleCnt="1"/>
      <dgm:spPr/>
    </dgm:pt>
    <dgm:pt modelId="{CDE21BA9-CBC3-F448-93AD-FB76A438F6A3}" type="pres">
      <dgm:prSet presAssocID="{2C8D2AA5-04C9-451E-B9FF-BD75B299E5C5}" presName="text" presStyleLbl="fgAcc0" presStyleIdx="0" presStyleCnt="1">
        <dgm:presLayoutVars>
          <dgm:chPref val="3"/>
        </dgm:presLayoutVars>
      </dgm:prSet>
      <dgm:spPr/>
    </dgm:pt>
    <dgm:pt modelId="{142CB0D2-9962-C043-927A-1313C2B9090C}" type="pres">
      <dgm:prSet presAssocID="{2C8D2AA5-04C9-451E-B9FF-BD75B299E5C5}" presName="hierChild2" presStyleCnt="0"/>
      <dgm:spPr/>
    </dgm:pt>
    <dgm:pt modelId="{270DE925-8C5D-7340-9B48-98C8DE2073AB}" type="pres">
      <dgm:prSet presAssocID="{2C26F7D4-039F-4A3C-9ED0-1AF02A20CD18}" presName="Name10" presStyleLbl="parChTrans1D2" presStyleIdx="0" presStyleCnt="4"/>
      <dgm:spPr/>
    </dgm:pt>
    <dgm:pt modelId="{88C6C43D-E3A5-F641-B516-BE698C88DB7C}" type="pres">
      <dgm:prSet presAssocID="{25A6886A-49E6-4FE1-9546-3A2D6B5AFF3E}" presName="hierRoot2" presStyleCnt="0"/>
      <dgm:spPr/>
    </dgm:pt>
    <dgm:pt modelId="{E769FEB8-DB39-4749-BB4B-80F743C7A121}" type="pres">
      <dgm:prSet presAssocID="{25A6886A-49E6-4FE1-9546-3A2D6B5AFF3E}" presName="composite2" presStyleCnt="0"/>
      <dgm:spPr/>
    </dgm:pt>
    <dgm:pt modelId="{9769F1FF-BC18-3D49-8B43-8C9FF86F8538}" type="pres">
      <dgm:prSet presAssocID="{25A6886A-49E6-4FE1-9546-3A2D6B5AFF3E}" presName="background2" presStyleLbl="node2" presStyleIdx="0" presStyleCnt="4"/>
      <dgm:spPr/>
    </dgm:pt>
    <dgm:pt modelId="{DA3A8422-1FBB-1943-BFB8-2D12994DBCF8}" type="pres">
      <dgm:prSet presAssocID="{25A6886A-49E6-4FE1-9546-3A2D6B5AFF3E}" presName="text2" presStyleLbl="fgAcc2" presStyleIdx="0" presStyleCnt="4">
        <dgm:presLayoutVars>
          <dgm:chPref val="3"/>
        </dgm:presLayoutVars>
      </dgm:prSet>
      <dgm:spPr/>
    </dgm:pt>
    <dgm:pt modelId="{F8953C5F-99AD-6444-B62A-9019F81B1D92}" type="pres">
      <dgm:prSet presAssocID="{25A6886A-49E6-4FE1-9546-3A2D6B5AFF3E}" presName="hierChild3" presStyleCnt="0"/>
      <dgm:spPr/>
    </dgm:pt>
    <dgm:pt modelId="{16FF4814-42D9-4B49-856C-E2A2BDC5CE1F}" type="pres">
      <dgm:prSet presAssocID="{D94D429F-62CA-4573-AC27-8AC62C52D17A}" presName="Name10" presStyleLbl="parChTrans1D2" presStyleIdx="1" presStyleCnt="4"/>
      <dgm:spPr/>
    </dgm:pt>
    <dgm:pt modelId="{D06B57A9-FE8C-A443-9B3F-1B9EA3A8204B}" type="pres">
      <dgm:prSet presAssocID="{F3C3DD18-F26A-457F-B3D6-5E8D0B096559}" presName="hierRoot2" presStyleCnt="0"/>
      <dgm:spPr/>
    </dgm:pt>
    <dgm:pt modelId="{8F5078E3-3990-7346-A98B-9E161029FFB5}" type="pres">
      <dgm:prSet presAssocID="{F3C3DD18-F26A-457F-B3D6-5E8D0B096559}" presName="composite2" presStyleCnt="0"/>
      <dgm:spPr/>
    </dgm:pt>
    <dgm:pt modelId="{FA277D7C-5D5F-1E48-BFAF-34F5596B2481}" type="pres">
      <dgm:prSet presAssocID="{F3C3DD18-F26A-457F-B3D6-5E8D0B096559}" presName="background2" presStyleLbl="node2" presStyleIdx="1" presStyleCnt="4"/>
      <dgm:spPr/>
    </dgm:pt>
    <dgm:pt modelId="{C0920FFB-C3B1-6A4E-B97A-128978FA8B2E}" type="pres">
      <dgm:prSet presAssocID="{F3C3DD18-F26A-457F-B3D6-5E8D0B096559}" presName="text2" presStyleLbl="fgAcc2" presStyleIdx="1" presStyleCnt="4">
        <dgm:presLayoutVars>
          <dgm:chPref val="3"/>
        </dgm:presLayoutVars>
      </dgm:prSet>
      <dgm:spPr/>
    </dgm:pt>
    <dgm:pt modelId="{236B9159-A4FF-694C-9DEA-E70474E6FF04}" type="pres">
      <dgm:prSet presAssocID="{F3C3DD18-F26A-457F-B3D6-5E8D0B096559}" presName="hierChild3" presStyleCnt="0"/>
      <dgm:spPr/>
    </dgm:pt>
    <dgm:pt modelId="{D92DD81D-5336-0D41-A193-466FDD92A69D}" type="pres">
      <dgm:prSet presAssocID="{1262B875-0920-4BD3-956A-F5C03DDD12FA}" presName="Name10" presStyleLbl="parChTrans1D2" presStyleIdx="2" presStyleCnt="4"/>
      <dgm:spPr/>
    </dgm:pt>
    <dgm:pt modelId="{CE5D817C-4313-AC4A-B29A-01FDB85F242F}" type="pres">
      <dgm:prSet presAssocID="{580D7AC2-3061-4C06-89B9-BE7A2058E298}" presName="hierRoot2" presStyleCnt="0"/>
      <dgm:spPr/>
    </dgm:pt>
    <dgm:pt modelId="{55AE4EDA-A99C-2549-82A0-8E0151DD8123}" type="pres">
      <dgm:prSet presAssocID="{580D7AC2-3061-4C06-89B9-BE7A2058E298}" presName="composite2" presStyleCnt="0"/>
      <dgm:spPr/>
    </dgm:pt>
    <dgm:pt modelId="{5E2B3011-B12B-5F48-86BC-511F6BEB1F61}" type="pres">
      <dgm:prSet presAssocID="{580D7AC2-3061-4C06-89B9-BE7A2058E298}" presName="background2" presStyleLbl="node2" presStyleIdx="2" presStyleCnt="4"/>
      <dgm:spPr/>
    </dgm:pt>
    <dgm:pt modelId="{C3652B6B-1EB9-FD40-9B0E-1672124D3E14}" type="pres">
      <dgm:prSet presAssocID="{580D7AC2-3061-4C06-89B9-BE7A2058E298}" presName="text2" presStyleLbl="fgAcc2" presStyleIdx="2" presStyleCnt="4">
        <dgm:presLayoutVars>
          <dgm:chPref val="3"/>
        </dgm:presLayoutVars>
      </dgm:prSet>
      <dgm:spPr/>
    </dgm:pt>
    <dgm:pt modelId="{1CEF4F14-73EA-E642-98B2-6813D003ECF4}" type="pres">
      <dgm:prSet presAssocID="{580D7AC2-3061-4C06-89B9-BE7A2058E298}" presName="hierChild3" presStyleCnt="0"/>
      <dgm:spPr/>
    </dgm:pt>
    <dgm:pt modelId="{8BDD9BA3-4AB1-AC48-8984-E1C06AAEF631}" type="pres">
      <dgm:prSet presAssocID="{CEBC9AC9-CDBF-4C4E-B88D-14472F2CC35B}" presName="Name10" presStyleLbl="parChTrans1D2" presStyleIdx="3" presStyleCnt="4"/>
      <dgm:spPr/>
    </dgm:pt>
    <dgm:pt modelId="{0D7A597B-3D04-C646-9A9E-A895AC293A2D}" type="pres">
      <dgm:prSet presAssocID="{025E070F-0C8C-40E2-A0F4-7BC12C006948}" presName="hierRoot2" presStyleCnt="0"/>
      <dgm:spPr/>
    </dgm:pt>
    <dgm:pt modelId="{29018106-0061-F349-B05E-2A68D4F1C6B5}" type="pres">
      <dgm:prSet presAssocID="{025E070F-0C8C-40E2-A0F4-7BC12C006948}" presName="composite2" presStyleCnt="0"/>
      <dgm:spPr/>
    </dgm:pt>
    <dgm:pt modelId="{7C08CB4F-AB19-AC42-8ED4-EB5C9BA81691}" type="pres">
      <dgm:prSet presAssocID="{025E070F-0C8C-40E2-A0F4-7BC12C006948}" presName="background2" presStyleLbl="node2" presStyleIdx="3" presStyleCnt="4"/>
      <dgm:spPr/>
    </dgm:pt>
    <dgm:pt modelId="{5A5BE6DD-1D48-A346-A4A2-15249DE285E2}" type="pres">
      <dgm:prSet presAssocID="{025E070F-0C8C-40E2-A0F4-7BC12C006948}" presName="text2" presStyleLbl="fgAcc2" presStyleIdx="3" presStyleCnt="4">
        <dgm:presLayoutVars>
          <dgm:chPref val="3"/>
        </dgm:presLayoutVars>
      </dgm:prSet>
      <dgm:spPr/>
    </dgm:pt>
    <dgm:pt modelId="{4D234A2D-99BF-0041-B8E8-C13158DF8170}" type="pres">
      <dgm:prSet presAssocID="{025E070F-0C8C-40E2-A0F4-7BC12C006948}" presName="hierChild3" presStyleCnt="0"/>
      <dgm:spPr/>
    </dgm:pt>
  </dgm:ptLst>
  <dgm:cxnLst>
    <dgm:cxn modelId="{E1D3A31A-D777-49A7-AED0-7B73042F2B03}" srcId="{2C8D2AA5-04C9-451E-B9FF-BD75B299E5C5}" destId="{25A6886A-49E6-4FE1-9546-3A2D6B5AFF3E}" srcOrd="0" destOrd="0" parTransId="{2C26F7D4-039F-4A3C-9ED0-1AF02A20CD18}" sibTransId="{D3017B42-A75E-4100-96DE-44C5F37C7E51}"/>
    <dgm:cxn modelId="{1CF6F22A-CEE6-BE47-BA30-9CF05F3C51BF}" type="presOf" srcId="{2C8D2AA5-04C9-451E-B9FF-BD75B299E5C5}" destId="{CDE21BA9-CBC3-F448-93AD-FB76A438F6A3}" srcOrd="0" destOrd="0" presId="urn:microsoft.com/office/officeart/2005/8/layout/hierarchy1"/>
    <dgm:cxn modelId="{125BAE52-2B3D-418D-98C8-88A8E8751A7D}" srcId="{F7FA89EB-E445-4622-ADB5-C29B808F7E5C}" destId="{2C8D2AA5-04C9-451E-B9FF-BD75B299E5C5}" srcOrd="0" destOrd="0" parTransId="{2528CD89-CFAD-43D2-BE32-D4F696C62925}" sibTransId="{47CE4BE2-6C16-4792-95BB-6C9F8529F1BB}"/>
    <dgm:cxn modelId="{DBC52C5C-8F23-C142-9E97-3A546022DD21}" type="presOf" srcId="{2C26F7D4-039F-4A3C-9ED0-1AF02A20CD18}" destId="{270DE925-8C5D-7340-9B48-98C8DE2073AB}" srcOrd="0" destOrd="0" presId="urn:microsoft.com/office/officeart/2005/8/layout/hierarchy1"/>
    <dgm:cxn modelId="{0E48CC72-5E27-BE4C-84D0-FB695BEE085E}" type="presOf" srcId="{580D7AC2-3061-4C06-89B9-BE7A2058E298}" destId="{C3652B6B-1EB9-FD40-9B0E-1672124D3E14}" srcOrd="0" destOrd="0" presId="urn:microsoft.com/office/officeart/2005/8/layout/hierarchy1"/>
    <dgm:cxn modelId="{75934075-3834-4AEA-A0B3-076918123E2B}" srcId="{2C8D2AA5-04C9-451E-B9FF-BD75B299E5C5}" destId="{025E070F-0C8C-40E2-A0F4-7BC12C006948}" srcOrd="3" destOrd="0" parTransId="{CEBC9AC9-CDBF-4C4E-B88D-14472F2CC35B}" sibTransId="{1F08A1B8-F57B-44DB-BF25-C3B0542CB29F}"/>
    <dgm:cxn modelId="{4D70DB77-A5E7-CD4E-8812-0F575208F7C3}" type="presOf" srcId="{F3C3DD18-F26A-457F-B3D6-5E8D0B096559}" destId="{C0920FFB-C3B1-6A4E-B97A-128978FA8B2E}" srcOrd="0" destOrd="0" presId="urn:microsoft.com/office/officeart/2005/8/layout/hierarchy1"/>
    <dgm:cxn modelId="{8C24A678-8CB2-47F2-ADC5-8C91A5E3FB94}" srcId="{2C8D2AA5-04C9-451E-B9FF-BD75B299E5C5}" destId="{580D7AC2-3061-4C06-89B9-BE7A2058E298}" srcOrd="2" destOrd="0" parTransId="{1262B875-0920-4BD3-956A-F5C03DDD12FA}" sibTransId="{389D278E-291B-41CC-8FFF-965C88FC9677}"/>
    <dgm:cxn modelId="{EBB86987-9766-7648-8B15-631FA28B1B2C}" type="presOf" srcId="{25A6886A-49E6-4FE1-9546-3A2D6B5AFF3E}" destId="{DA3A8422-1FBB-1943-BFB8-2D12994DBCF8}" srcOrd="0" destOrd="0" presId="urn:microsoft.com/office/officeart/2005/8/layout/hierarchy1"/>
    <dgm:cxn modelId="{EA7E478D-438E-3147-B7DE-0AFFFB9FF4FA}" type="presOf" srcId="{025E070F-0C8C-40E2-A0F4-7BC12C006948}" destId="{5A5BE6DD-1D48-A346-A4A2-15249DE285E2}" srcOrd="0" destOrd="0" presId="urn:microsoft.com/office/officeart/2005/8/layout/hierarchy1"/>
    <dgm:cxn modelId="{0BE71594-1D4E-5C4E-A53B-05BA32EBDD44}" type="presOf" srcId="{F7FA89EB-E445-4622-ADB5-C29B808F7E5C}" destId="{3D2AD453-98B6-A342-87A3-B6497310DD4B}" srcOrd="0" destOrd="0" presId="urn:microsoft.com/office/officeart/2005/8/layout/hierarchy1"/>
    <dgm:cxn modelId="{DB00C0A0-9866-D648-BA1D-BC3B4C47A4FE}" type="presOf" srcId="{D94D429F-62CA-4573-AC27-8AC62C52D17A}" destId="{16FF4814-42D9-4B49-856C-E2A2BDC5CE1F}" srcOrd="0" destOrd="0" presId="urn:microsoft.com/office/officeart/2005/8/layout/hierarchy1"/>
    <dgm:cxn modelId="{F00DC0E5-4152-484F-BB16-CCD0175C2DBC}" type="presOf" srcId="{1262B875-0920-4BD3-956A-F5C03DDD12FA}" destId="{D92DD81D-5336-0D41-A193-466FDD92A69D}" srcOrd="0" destOrd="0" presId="urn:microsoft.com/office/officeart/2005/8/layout/hierarchy1"/>
    <dgm:cxn modelId="{06BDAAEC-2806-904B-B942-D8782D8F8508}" type="presOf" srcId="{CEBC9AC9-CDBF-4C4E-B88D-14472F2CC35B}" destId="{8BDD9BA3-4AB1-AC48-8984-E1C06AAEF631}" srcOrd="0" destOrd="0" presId="urn:microsoft.com/office/officeart/2005/8/layout/hierarchy1"/>
    <dgm:cxn modelId="{7E4029FB-1EE7-4497-9F79-B5330355D4C9}" srcId="{2C8D2AA5-04C9-451E-B9FF-BD75B299E5C5}" destId="{F3C3DD18-F26A-457F-B3D6-5E8D0B096559}" srcOrd="1" destOrd="0" parTransId="{D94D429F-62CA-4573-AC27-8AC62C52D17A}" sibTransId="{38B3C8A1-22BA-4883-A0FA-13FAF5C5F873}"/>
    <dgm:cxn modelId="{22633311-7E13-5D49-A13A-0E367F62C68F}" type="presParOf" srcId="{3D2AD453-98B6-A342-87A3-B6497310DD4B}" destId="{27221C18-6C7E-A446-9BB0-388E6B4F29C9}" srcOrd="0" destOrd="0" presId="urn:microsoft.com/office/officeart/2005/8/layout/hierarchy1"/>
    <dgm:cxn modelId="{9370E886-D4BB-E849-AE62-DB39ADF8B6DA}" type="presParOf" srcId="{27221C18-6C7E-A446-9BB0-388E6B4F29C9}" destId="{D638891F-A8AA-8047-AB07-C77F24A8CE91}" srcOrd="0" destOrd="0" presId="urn:microsoft.com/office/officeart/2005/8/layout/hierarchy1"/>
    <dgm:cxn modelId="{3FF4A84B-74A5-2245-91A5-52A6AEBFD427}" type="presParOf" srcId="{D638891F-A8AA-8047-AB07-C77F24A8CE91}" destId="{949B080D-7561-B44C-B779-C3E28AF1CC41}" srcOrd="0" destOrd="0" presId="urn:microsoft.com/office/officeart/2005/8/layout/hierarchy1"/>
    <dgm:cxn modelId="{3DC6933E-B018-1640-B2E2-8F2821264D09}" type="presParOf" srcId="{D638891F-A8AA-8047-AB07-C77F24A8CE91}" destId="{CDE21BA9-CBC3-F448-93AD-FB76A438F6A3}" srcOrd="1" destOrd="0" presId="urn:microsoft.com/office/officeart/2005/8/layout/hierarchy1"/>
    <dgm:cxn modelId="{225C1287-FAA9-1340-8135-3E8D302C19C1}" type="presParOf" srcId="{27221C18-6C7E-A446-9BB0-388E6B4F29C9}" destId="{142CB0D2-9962-C043-927A-1313C2B9090C}" srcOrd="1" destOrd="0" presId="urn:microsoft.com/office/officeart/2005/8/layout/hierarchy1"/>
    <dgm:cxn modelId="{9FC77C58-896A-9643-9570-6927769DFA45}" type="presParOf" srcId="{142CB0D2-9962-C043-927A-1313C2B9090C}" destId="{270DE925-8C5D-7340-9B48-98C8DE2073AB}" srcOrd="0" destOrd="0" presId="urn:microsoft.com/office/officeart/2005/8/layout/hierarchy1"/>
    <dgm:cxn modelId="{1EA325E3-AB88-2741-BF77-38D9232369C5}" type="presParOf" srcId="{142CB0D2-9962-C043-927A-1313C2B9090C}" destId="{88C6C43D-E3A5-F641-B516-BE698C88DB7C}" srcOrd="1" destOrd="0" presId="urn:microsoft.com/office/officeart/2005/8/layout/hierarchy1"/>
    <dgm:cxn modelId="{6A5BE802-F1F8-9242-88FA-D85A1EF9EA89}" type="presParOf" srcId="{88C6C43D-E3A5-F641-B516-BE698C88DB7C}" destId="{E769FEB8-DB39-4749-BB4B-80F743C7A121}" srcOrd="0" destOrd="0" presId="urn:microsoft.com/office/officeart/2005/8/layout/hierarchy1"/>
    <dgm:cxn modelId="{9F5976BF-73E1-2E46-9766-60BA913849AA}" type="presParOf" srcId="{E769FEB8-DB39-4749-BB4B-80F743C7A121}" destId="{9769F1FF-BC18-3D49-8B43-8C9FF86F8538}" srcOrd="0" destOrd="0" presId="urn:microsoft.com/office/officeart/2005/8/layout/hierarchy1"/>
    <dgm:cxn modelId="{6922BE32-43F6-6740-BD3C-98A242FEFC61}" type="presParOf" srcId="{E769FEB8-DB39-4749-BB4B-80F743C7A121}" destId="{DA3A8422-1FBB-1943-BFB8-2D12994DBCF8}" srcOrd="1" destOrd="0" presId="urn:microsoft.com/office/officeart/2005/8/layout/hierarchy1"/>
    <dgm:cxn modelId="{6F9F28F0-2A78-6B4B-8A35-FE230682D070}" type="presParOf" srcId="{88C6C43D-E3A5-F641-B516-BE698C88DB7C}" destId="{F8953C5F-99AD-6444-B62A-9019F81B1D92}" srcOrd="1" destOrd="0" presId="urn:microsoft.com/office/officeart/2005/8/layout/hierarchy1"/>
    <dgm:cxn modelId="{630F4E28-54E2-3440-AF6A-E7D35EBFFE4D}" type="presParOf" srcId="{142CB0D2-9962-C043-927A-1313C2B9090C}" destId="{16FF4814-42D9-4B49-856C-E2A2BDC5CE1F}" srcOrd="2" destOrd="0" presId="urn:microsoft.com/office/officeart/2005/8/layout/hierarchy1"/>
    <dgm:cxn modelId="{F14D4551-F976-D448-A65C-E8A247116074}" type="presParOf" srcId="{142CB0D2-9962-C043-927A-1313C2B9090C}" destId="{D06B57A9-FE8C-A443-9B3F-1B9EA3A8204B}" srcOrd="3" destOrd="0" presId="urn:microsoft.com/office/officeart/2005/8/layout/hierarchy1"/>
    <dgm:cxn modelId="{506D7CCE-E5A0-BA4A-B0DB-7A167BC74AA4}" type="presParOf" srcId="{D06B57A9-FE8C-A443-9B3F-1B9EA3A8204B}" destId="{8F5078E3-3990-7346-A98B-9E161029FFB5}" srcOrd="0" destOrd="0" presId="urn:microsoft.com/office/officeart/2005/8/layout/hierarchy1"/>
    <dgm:cxn modelId="{F5A47547-1F6F-8F49-A57A-678C53C9443B}" type="presParOf" srcId="{8F5078E3-3990-7346-A98B-9E161029FFB5}" destId="{FA277D7C-5D5F-1E48-BFAF-34F5596B2481}" srcOrd="0" destOrd="0" presId="urn:microsoft.com/office/officeart/2005/8/layout/hierarchy1"/>
    <dgm:cxn modelId="{C39E06E4-8920-2444-99A9-3DD3BCF7124E}" type="presParOf" srcId="{8F5078E3-3990-7346-A98B-9E161029FFB5}" destId="{C0920FFB-C3B1-6A4E-B97A-128978FA8B2E}" srcOrd="1" destOrd="0" presId="urn:microsoft.com/office/officeart/2005/8/layout/hierarchy1"/>
    <dgm:cxn modelId="{9DCE01C5-5DC3-784F-92E8-711C5AB01416}" type="presParOf" srcId="{D06B57A9-FE8C-A443-9B3F-1B9EA3A8204B}" destId="{236B9159-A4FF-694C-9DEA-E70474E6FF04}" srcOrd="1" destOrd="0" presId="urn:microsoft.com/office/officeart/2005/8/layout/hierarchy1"/>
    <dgm:cxn modelId="{2D32C632-2351-8743-9DFD-CE2FEC2F9D89}" type="presParOf" srcId="{142CB0D2-9962-C043-927A-1313C2B9090C}" destId="{D92DD81D-5336-0D41-A193-466FDD92A69D}" srcOrd="4" destOrd="0" presId="urn:microsoft.com/office/officeart/2005/8/layout/hierarchy1"/>
    <dgm:cxn modelId="{2011CA44-652F-A945-BDEF-43C1A8FC2944}" type="presParOf" srcId="{142CB0D2-9962-C043-927A-1313C2B9090C}" destId="{CE5D817C-4313-AC4A-B29A-01FDB85F242F}" srcOrd="5" destOrd="0" presId="urn:microsoft.com/office/officeart/2005/8/layout/hierarchy1"/>
    <dgm:cxn modelId="{07CBE3D5-6F44-C241-8A66-4815B291A309}" type="presParOf" srcId="{CE5D817C-4313-AC4A-B29A-01FDB85F242F}" destId="{55AE4EDA-A99C-2549-82A0-8E0151DD8123}" srcOrd="0" destOrd="0" presId="urn:microsoft.com/office/officeart/2005/8/layout/hierarchy1"/>
    <dgm:cxn modelId="{2C76980D-D4C2-9740-9854-20FF71A3CF69}" type="presParOf" srcId="{55AE4EDA-A99C-2549-82A0-8E0151DD8123}" destId="{5E2B3011-B12B-5F48-86BC-511F6BEB1F61}" srcOrd="0" destOrd="0" presId="urn:microsoft.com/office/officeart/2005/8/layout/hierarchy1"/>
    <dgm:cxn modelId="{88F9AA32-3020-464A-A0C7-8C73C827A6CD}" type="presParOf" srcId="{55AE4EDA-A99C-2549-82A0-8E0151DD8123}" destId="{C3652B6B-1EB9-FD40-9B0E-1672124D3E14}" srcOrd="1" destOrd="0" presId="urn:microsoft.com/office/officeart/2005/8/layout/hierarchy1"/>
    <dgm:cxn modelId="{44FA68D1-2CA5-1943-99D0-D6A41BFE7961}" type="presParOf" srcId="{CE5D817C-4313-AC4A-B29A-01FDB85F242F}" destId="{1CEF4F14-73EA-E642-98B2-6813D003ECF4}" srcOrd="1" destOrd="0" presId="urn:microsoft.com/office/officeart/2005/8/layout/hierarchy1"/>
    <dgm:cxn modelId="{5E8624E7-9E85-D643-A450-BB9CC502039B}" type="presParOf" srcId="{142CB0D2-9962-C043-927A-1313C2B9090C}" destId="{8BDD9BA3-4AB1-AC48-8984-E1C06AAEF631}" srcOrd="6" destOrd="0" presId="urn:microsoft.com/office/officeart/2005/8/layout/hierarchy1"/>
    <dgm:cxn modelId="{CBCA8473-7E65-BB46-AD47-EA1520B68759}" type="presParOf" srcId="{142CB0D2-9962-C043-927A-1313C2B9090C}" destId="{0D7A597B-3D04-C646-9A9E-A895AC293A2D}" srcOrd="7" destOrd="0" presId="urn:microsoft.com/office/officeart/2005/8/layout/hierarchy1"/>
    <dgm:cxn modelId="{3380435E-C6A8-C945-9840-F6CB788FBB1F}" type="presParOf" srcId="{0D7A597B-3D04-C646-9A9E-A895AC293A2D}" destId="{29018106-0061-F349-B05E-2A68D4F1C6B5}" srcOrd="0" destOrd="0" presId="urn:microsoft.com/office/officeart/2005/8/layout/hierarchy1"/>
    <dgm:cxn modelId="{E7FBD69D-0709-DA4E-8E54-A200CEC4778F}" type="presParOf" srcId="{29018106-0061-F349-B05E-2A68D4F1C6B5}" destId="{7C08CB4F-AB19-AC42-8ED4-EB5C9BA81691}" srcOrd="0" destOrd="0" presId="urn:microsoft.com/office/officeart/2005/8/layout/hierarchy1"/>
    <dgm:cxn modelId="{5AE20462-5CB1-4141-BEFD-1B3BE11DDB23}" type="presParOf" srcId="{29018106-0061-F349-B05E-2A68D4F1C6B5}" destId="{5A5BE6DD-1D48-A346-A4A2-15249DE285E2}" srcOrd="1" destOrd="0" presId="urn:microsoft.com/office/officeart/2005/8/layout/hierarchy1"/>
    <dgm:cxn modelId="{89CE8FB6-F73F-1442-A031-CD745FC99058}" type="presParOf" srcId="{0D7A597B-3D04-C646-9A9E-A895AC293A2D}" destId="{4D234A2D-99BF-0041-B8E8-C13158DF81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9BA3-4AB1-AC48-8984-E1C06AAEF631}">
      <dsp:nvSpPr>
        <dsp:cNvPr id="0" name=""/>
        <dsp:cNvSpPr/>
      </dsp:nvSpPr>
      <dsp:spPr>
        <a:xfrm>
          <a:off x="5560460" y="1555078"/>
          <a:ext cx="4366312" cy="692655"/>
        </a:xfrm>
        <a:custGeom>
          <a:avLst/>
          <a:gdLst/>
          <a:ahLst/>
          <a:cxnLst/>
          <a:rect l="0" t="0" r="0" b="0"/>
          <a:pathLst>
            <a:path>
              <a:moveTo>
                <a:pt x="0" y="0"/>
              </a:moveTo>
              <a:lnTo>
                <a:pt x="0" y="472024"/>
              </a:lnTo>
              <a:lnTo>
                <a:pt x="4366312" y="472024"/>
              </a:lnTo>
              <a:lnTo>
                <a:pt x="4366312" y="69265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2DD81D-5336-0D41-A193-466FDD92A69D}">
      <dsp:nvSpPr>
        <dsp:cNvPr id="0" name=""/>
        <dsp:cNvSpPr/>
      </dsp:nvSpPr>
      <dsp:spPr>
        <a:xfrm>
          <a:off x="5560460" y="1555078"/>
          <a:ext cx="1455437" cy="692655"/>
        </a:xfrm>
        <a:custGeom>
          <a:avLst/>
          <a:gdLst/>
          <a:ahLst/>
          <a:cxnLst/>
          <a:rect l="0" t="0" r="0" b="0"/>
          <a:pathLst>
            <a:path>
              <a:moveTo>
                <a:pt x="0" y="0"/>
              </a:moveTo>
              <a:lnTo>
                <a:pt x="0" y="472024"/>
              </a:lnTo>
              <a:lnTo>
                <a:pt x="1455437" y="472024"/>
              </a:lnTo>
              <a:lnTo>
                <a:pt x="1455437" y="69265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F4814-42D9-4B49-856C-E2A2BDC5CE1F}">
      <dsp:nvSpPr>
        <dsp:cNvPr id="0" name=""/>
        <dsp:cNvSpPr/>
      </dsp:nvSpPr>
      <dsp:spPr>
        <a:xfrm>
          <a:off x="4105022" y="1555078"/>
          <a:ext cx="1455437" cy="692655"/>
        </a:xfrm>
        <a:custGeom>
          <a:avLst/>
          <a:gdLst/>
          <a:ahLst/>
          <a:cxnLst/>
          <a:rect l="0" t="0" r="0" b="0"/>
          <a:pathLst>
            <a:path>
              <a:moveTo>
                <a:pt x="1455437" y="0"/>
              </a:moveTo>
              <a:lnTo>
                <a:pt x="1455437" y="472024"/>
              </a:lnTo>
              <a:lnTo>
                <a:pt x="0" y="472024"/>
              </a:lnTo>
              <a:lnTo>
                <a:pt x="0" y="69265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DE925-8C5D-7340-9B48-98C8DE2073AB}">
      <dsp:nvSpPr>
        <dsp:cNvPr id="0" name=""/>
        <dsp:cNvSpPr/>
      </dsp:nvSpPr>
      <dsp:spPr>
        <a:xfrm>
          <a:off x="1194147" y="1555078"/>
          <a:ext cx="4366312" cy="692655"/>
        </a:xfrm>
        <a:custGeom>
          <a:avLst/>
          <a:gdLst/>
          <a:ahLst/>
          <a:cxnLst/>
          <a:rect l="0" t="0" r="0" b="0"/>
          <a:pathLst>
            <a:path>
              <a:moveTo>
                <a:pt x="4366312" y="0"/>
              </a:moveTo>
              <a:lnTo>
                <a:pt x="4366312" y="472024"/>
              </a:lnTo>
              <a:lnTo>
                <a:pt x="0" y="472024"/>
              </a:lnTo>
              <a:lnTo>
                <a:pt x="0" y="69265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B080D-7561-B44C-B779-C3E28AF1CC41}">
      <dsp:nvSpPr>
        <dsp:cNvPr id="0" name=""/>
        <dsp:cNvSpPr/>
      </dsp:nvSpPr>
      <dsp:spPr>
        <a:xfrm>
          <a:off x="4369647" y="42746"/>
          <a:ext cx="2381624" cy="151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21BA9-CBC3-F448-93AD-FB76A438F6A3}">
      <dsp:nvSpPr>
        <dsp:cNvPr id="0" name=""/>
        <dsp:cNvSpPr/>
      </dsp:nvSpPr>
      <dsp:spPr>
        <a:xfrm>
          <a:off x="4634272" y="294140"/>
          <a:ext cx="2381624" cy="15123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The National Association of Corporate Directors (NACD) recommends key themes for boards and senior management to consider when addressing cybersecurity risk:</a:t>
          </a:r>
          <a:endParaRPr lang="en-US" sz="1400" kern="1200" dirty="0"/>
        </a:p>
      </dsp:txBody>
      <dsp:txXfrm>
        <a:off x="4678567" y="338435"/>
        <a:ext cx="2293034" cy="1423741"/>
      </dsp:txXfrm>
    </dsp:sp>
    <dsp:sp modelId="{9769F1FF-BC18-3D49-8B43-8C9FF86F8538}">
      <dsp:nvSpPr>
        <dsp:cNvPr id="0" name=""/>
        <dsp:cNvSpPr/>
      </dsp:nvSpPr>
      <dsp:spPr>
        <a:xfrm>
          <a:off x="3335" y="2247734"/>
          <a:ext cx="2381624" cy="151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A8422-1FBB-1943-BFB8-2D12994DBCF8}">
      <dsp:nvSpPr>
        <dsp:cNvPr id="0" name=""/>
        <dsp:cNvSpPr/>
      </dsp:nvSpPr>
      <dsp:spPr>
        <a:xfrm>
          <a:off x="267960" y="2499127"/>
          <a:ext cx="2381624" cy="15123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Building a coherent and strategic cybersecurity program, not just a series of point solutions</a:t>
          </a:r>
          <a:endParaRPr lang="en-US" sz="1600" kern="1200"/>
        </a:p>
      </dsp:txBody>
      <dsp:txXfrm>
        <a:off x="312255" y="2543422"/>
        <a:ext cx="2293034" cy="1423741"/>
      </dsp:txXfrm>
    </dsp:sp>
    <dsp:sp modelId="{FA277D7C-5D5F-1E48-BFAF-34F5596B2481}">
      <dsp:nvSpPr>
        <dsp:cNvPr id="0" name=""/>
        <dsp:cNvSpPr/>
      </dsp:nvSpPr>
      <dsp:spPr>
        <a:xfrm>
          <a:off x="2914210" y="2247734"/>
          <a:ext cx="2381624" cy="151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20FFB-C3B1-6A4E-B97A-128978FA8B2E}">
      <dsp:nvSpPr>
        <dsp:cNvPr id="0" name=""/>
        <dsp:cNvSpPr/>
      </dsp:nvSpPr>
      <dsp:spPr>
        <a:xfrm>
          <a:off x="3178835" y="2499127"/>
          <a:ext cx="2381624" cy="15123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Cybersecurity governance measures as a priority</a:t>
          </a:r>
          <a:endParaRPr lang="en-US" sz="1600" kern="1200"/>
        </a:p>
      </dsp:txBody>
      <dsp:txXfrm>
        <a:off x="3223130" y="2543422"/>
        <a:ext cx="2293034" cy="1423741"/>
      </dsp:txXfrm>
    </dsp:sp>
    <dsp:sp modelId="{5E2B3011-B12B-5F48-86BC-511F6BEB1F61}">
      <dsp:nvSpPr>
        <dsp:cNvPr id="0" name=""/>
        <dsp:cNvSpPr/>
      </dsp:nvSpPr>
      <dsp:spPr>
        <a:xfrm>
          <a:off x="5825084" y="2247734"/>
          <a:ext cx="2381624" cy="151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52B6B-1EB9-FD40-9B0E-1672124D3E14}">
      <dsp:nvSpPr>
        <dsp:cNvPr id="0" name=""/>
        <dsp:cNvSpPr/>
      </dsp:nvSpPr>
      <dsp:spPr>
        <a:xfrm>
          <a:off x="6089709" y="2499127"/>
          <a:ext cx="2381624" cy="15123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Insight into vital cybersecurity decisions</a:t>
          </a:r>
          <a:endParaRPr lang="en-US" sz="1600" kern="1200"/>
        </a:p>
      </dsp:txBody>
      <dsp:txXfrm>
        <a:off x="6134004" y="2543422"/>
        <a:ext cx="2293034" cy="1423741"/>
      </dsp:txXfrm>
    </dsp:sp>
    <dsp:sp modelId="{7C08CB4F-AB19-AC42-8ED4-EB5C9BA81691}">
      <dsp:nvSpPr>
        <dsp:cNvPr id="0" name=""/>
        <dsp:cNvSpPr/>
      </dsp:nvSpPr>
      <dsp:spPr>
        <a:xfrm>
          <a:off x="8735959" y="2247734"/>
          <a:ext cx="2381624" cy="15123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E6DD-1D48-A346-A4A2-15249DE285E2}">
      <dsp:nvSpPr>
        <dsp:cNvPr id="0" name=""/>
        <dsp:cNvSpPr/>
      </dsp:nvSpPr>
      <dsp:spPr>
        <a:xfrm>
          <a:off x="9000584" y="2499127"/>
          <a:ext cx="2381624" cy="151233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Ongoing adjustments being made to reflect the expanding scope of</a:t>
          </a:r>
          <a:r>
            <a:rPr lang="en-US" sz="1600" kern="1200"/>
            <a:t> </a:t>
          </a:r>
          <a:r>
            <a:rPr lang="en-US" sz="1600" i="1" kern="1200"/>
            <a:t>cybersecurity</a:t>
          </a:r>
          <a:endParaRPr lang="en-US" sz="1600" kern="1200"/>
        </a:p>
      </dsp:txBody>
      <dsp:txXfrm>
        <a:off x="9044879" y="2543422"/>
        <a:ext cx="2293034" cy="1423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5C28-D381-0348-A119-A59174EB592A}" type="datetimeFigureOut">
              <a:rPr lang="en-US" smtClean="0"/>
              <a:t>9/26/24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D629D-2D8C-284D-B866-0A3742C28F8B}" type="slidenum">
              <a:rPr lang="en-US" smtClean="0"/>
              <a:t>‹#›</a:t>
            </a:fld>
            <a:endParaRPr lang="en-US"/>
          </a:p>
        </p:txBody>
      </p:sp>
    </p:spTree>
    <p:extLst>
      <p:ext uri="{BB962C8B-B14F-4D97-AF65-F5344CB8AC3E}">
        <p14:creationId xmlns:p14="http://schemas.microsoft.com/office/powerpoint/2010/main" val="261164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C90C-6741-4AEB-6D10-A4A6F1410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C50E0-03A3-30E6-CDB1-34DE276E0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562524-1512-302F-DF22-47844FD54DF1}"/>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BC23E0F6-7DCF-0436-5C4F-1A0780099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C6D40-F67A-7FF5-860B-E421CC7C5171}"/>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204537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E2FD-735B-F0E4-48EC-AD7F4C5AA4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7F3E3-71A2-2EFF-0C4C-D7E7327D2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44EB1-BDC9-682B-9755-8D68FC2ED691}"/>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66BC8D44-9B25-7351-72EC-5A26973E4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44FCD-0C02-6A52-582F-28976F4661D7}"/>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253203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28167-FE54-0F4A-0929-5D4F634FC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C6D943-E5DD-BE4E-1F32-2FAEC84704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1C9F9-DF1F-4C0F-EF41-CFE0CF5E77C1}"/>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378CAD83-E328-F0F5-8D92-64963463D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24469-8CD6-0DAF-E056-BC8317194D55}"/>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194621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6540-EFE2-68D3-FA57-41AC815C5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C8938-AA8F-0EFC-B752-B3A36F25EB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61659-B7D1-B391-8F97-58353F471689}"/>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614F2054-68FA-F13A-94A1-6FB0B9E7D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09C7A-E7D6-273C-B4C0-3B14259A8A01}"/>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260602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856F-BCD1-CC4D-1BBC-52C6BE2C4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7371B6-AA72-2F38-BED3-3BBCE8846D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26F58A-118B-1CA6-8DB3-17D99B9B0246}"/>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92C89672-5A87-7950-CB9F-163F00B2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6950C-47AC-35BE-78DD-A0F3DC1FA619}"/>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196769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F25D-0169-23F9-7EB1-89C4013DF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8E2B9-CAE5-EAC4-427E-2ACE96DBA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75BABC-E0B0-9255-D5A2-A491DED08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44D27-A89D-A35B-518D-9B68ABAE7A3E}"/>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6" name="Footer Placeholder 5">
            <a:extLst>
              <a:ext uri="{FF2B5EF4-FFF2-40B4-BE49-F238E27FC236}">
                <a16:creationId xmlns:a16="http://schemas.microsoft.com/office/drawing/2014/main" id="{2AE7BAB6-B672-E1DB-6C73-34CF9C67D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38832-78CC-B84C-768A-794C9CB99400}"/>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405930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A9BF-EAC1-4C30-5C74-5FA905BA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5E6B1-43A6-0EEB-78AF-0EC72934E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D828E6-80BF-3878-0F58-457F967F68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E6E63-FD44-D900-DA7F-E7BD2310A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843392-C943-DDF3-D5FE-48B2EE0782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D1D06-0056-A5C6-7ED5-9A33E9275C90}"/>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8" name="Footer Placeholder 7">
            <a:extLst>
              <a:ext uri="{FF2B5EF4-FFF2-40B4-BE49-F238E27FC236}">
                <a16:creationId xmlns:a16="http://schemas.microsoft.com/office/drawing/2014/main" id="{95091573-F145-D8B8-6D58-0DA06C365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16D8-0B8C-9146-8A96-EBAC162EB62D}"/>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399726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E717-96BB-68F1-5F5D-2D45FD83A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B0508F-A4D3-C376-110E-24104E643BFE}"/>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4" name="Footer Placeholder 3">
            <a:extLst>
              <a:ext uri="{FF2B5EF4-FFF2-40B4-BE49-F238E27FC236}">
                <a16:creationId xmlns:a16="http://schemas.microsoft.com/office/drawing/2014/main" id="{7D22520D-FD2C-2209-8EE8-DD7A53DC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1B4C8-7EAF-21C8-A40A-2A7E57584563}"/>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4052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2C892-185A-2113-D11E-522AE48B9191}"/>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3" name="Footer Placeholder 2">
            <a:extLst>
              <a:ext uri="{FF2B5EF4-FFF2-40B4-BE49-F238E27FC236}">
                <a16:creationId xmlns:a16="http://schemas.microsoft.com/office/drawing/2014/main" id="{CC7AE9BD-EFAE-3D54-C982-658018A1FF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2BA15A-F224-D9E4-EC06-E42EA0D68614}"/>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49297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A8C5-C9AD-D7CD-DD42-AE023E0D8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ED0FD-EF1A-6E39-6336-9BD19812B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715233-CC73-B1C6-B49B-7F3129EE5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AFF2E-C41B-6832-FCDE-2D8858A1F9DA}"/>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6" name="Footer Placeholder 5">
            <a:extLst>
              <a:ext uri="{FF2B5EF4-FFF2-40B4-BE49-F238E27FC236}">
                <a16:creationId xmlns:a16="http://schemas.microsoft.com/office/drawing/2014/main" id="{2192DD6D-CBB6-DE10-61AA-FD9614FEC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3093E-48D5-B5CF-41EF-7E4C0E2AEE75}"/>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18056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68E1-5C13-1685-A789-FC3C942AC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92106-0B1D-62BC-72BA-A34FFCFBB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A6D58-1841-0A64-A7A5-C304AB2A3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77C27-1357-0EAB-BA65-949F2DF6FEF5}"/>
              </a:ext>
            </a:extLst>
          </p:cNvPr>
          <p:cNvSpPr>
            <a:spLocks noGrp="1"/>
          </p:cNvSpPr>
          <p:nvPr>
            <p:ph type="dt" sz="half" idx="10"/>
          </p:nvPr>
        </p:nvSpPr>
        <p:spPr/>
        <p:txBody>
          <a:bodyPr/>
          <a:lstStyle/>
          <a:p>
            <a:fld id="{701530B2-9FB2-254C-9300-7AE99AAE0A69}" type="datetimeFigureOut">
              <a:rPr lang="en-US" smtClean="0"/>
              <a:t>9/26/24</a:t>
            </a:fld>
            <a:endParaRPr lang="en-US"/>
          </a:p>
        </p:txBody>
      </p:sp>
      <p:sp>
        <p:nvSpPr>
          <p:cNvPr id="6" name="Footer Placeholder 5">
            <a:extLst>
              <a:ext uri="{FF2B5EF4-FFF2-40B4-BE49-F238E27FC236}">
                <a16:creationId xmlns:a16="http://schemas.microsoft.com/office/drawing/2014/main" id="{6BA1FFDD-F382-0617-87CA-F7E923A3E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6DBB1-5F97-C99D-E230-457460B9E434}"/>
              </a:ext>
            </a:extLst>
          </p:cNvPr>
          <p:cNvSpPr>
            <a:spLocks noGrp="1"/>
          </p:cNvSpPr>
          <p:nvPr>
            <p:ph type="sldNum" sz="quarter" idx="12"/>
          </p:nvPr>
        </p:nvSpPr>
        <p:spPr/>
        <p:txBody>
          <a:bodyPr/>
          <a:lstStyle/>
          <a:p>
            <a:fld id="{7DA357F1-F305-FB42-844A-F15649492E36}" type="slidenum">
              <a:rPr lang="en-US" smtClean="0"/>
              <a:t>‹#›</a:t>
            </a:fld>
            <a:endParaRPr lang="en-US"/>
          </a:p>
        </p:txBody>
      </p:sp>
    </p:spTree>
    <p:extLst>
      <p:ext uri="{BB962C8B-B14F-4D97-AF65-F5344CB8AC3E}">
        <p14:creationId xmlns:p14="http://schemas.microsoft.com/office/powerpoint/2010/main" val="28672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E7596-E68B-DF29-E7AD-7223CFBA1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60BEA-7739-FE59-FFE4-8CF732F9A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2C19-932C-78E7-D7E8-5FD0B3EE6D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1530B2-9FB2-254C-9300-7AE99AAE0A69}" type="datetimeFigureOut">
              <a:rPr lang="en-US" smtClean="0"/>
              <a:t>9/26/24</a:t>
            </a:fld>
            <a:endParaRPr lang="en-US"/>
          </a:p>
        </p:txBody>
      </p:sp>
      <p:sp>
        <p:nvSpPr>
          <p:cNvPr id="5" name="Footer Placeholder 4">
            <a:extLst>
              <a:ext uri="{FF2B5EF4-FFF2-40B4-BE49-F238E27FC236}">
                <a16:creationId xmlns:a16="http://schemas.microsoft.com/office/drawing/2014/main" id="{F9403E4A-39E5-F4FD-D9B9-B73C0ADA1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7ECEDD-BB4D-E6B1-1C62-F3CEC5B7C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A357F1-F305-FB42-844A-F15649492E36}" type="slidenum">
              <a:rPr lang="en-US" smtClean="0"/>
              <a:t>‹#›</a:t>
            </a:fld>
            <a:endParaRPr lang="en-US"/>
          </a:p>
        </p:txBody>
      </p:sp>
    </p:spTree>
    <p:extLst>
      <p:ext uri="{BB962C8B-B14F-4D97-AF65-F5344CB8AC3E}">
        <p14:creationId xmlns:p14="http://schemas.microsoft.com/office/powerpoint/2010/main" val="380400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arxnimbus.com" TargetMode="External"/><Relationship Id="rId7" Type="http://schemas.openxmlformats.org/officeDocument/2006/relationships/image" Target="../media/image14.sv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CCBE-E844-FA64-E526-F4867E1BD4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9836EF-6390-453B-A0FB-955133D1B319}"/>
              </a:ext>
            </a:extLst>
          </p:cNvPr>
          <p:cNvPicPr>
            <a:picLocks noChangeAspect="1"/>
          </p:cNvPicPr>
          <p:nvPr/>
        </p:nvPicPr>
        <p:blipFill>
          <a:blip r:embed="rId2"/>
          <a:stretch>
            <a:fillRect/>
          </a:stretch>
        </p:blipFill>
        <p:spPr>
          <a:xfrm>
            <a:off x="11420061" y="6317534"/>
            <a:ext cx="771939" cy="540466"/>
          </a:xfrm>
          <a:prstGeom prst="rect">
            <a:avLst/>
          </a:prstGeom>
        </p:spPr>
      </p:pic>
      <p:sp>
        <p:nvSpPr>
          <p:cNvPr id="5" name="TextBox 4">
            <a:extLst>
              <a:ext uri="{FF2B5EF4-FFF2-40B4-BE49-F238E27FC236}">
                <a16:creationId xmlns:a16="http://schemas.microsoft.com/office/drawing/2014/main" id="{A09F0B4A-389D-F979-DB09-9B6331B875CE}"/>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Tenorite" pitchFamily="2" charset="0"/>
              </a:rPr>
              <a:t>Thrivaca</a:t>
            </a:r>
            <a:r>
              <a:rPr lang="en-US" sz="1400" b="1" baseline="30000" dirty="0">
                <a:solidFill>
                  <a:schemeClr val="bg1"/>
                </a:solidFill>
                <a:latin typeface="Tenorite" pitchFamily="2" charset="0"/>
              </a:rPr>
              <a:t>TM</a:t>
            </a:r>
            <a:r>
              <a:rPr lang="en-US" sz="2400" b="1" dirty="0">
                <a:solidFill>
                  <a:schemeClr val="bg1"/>
                </a:solidFill>
                <a:latin typeface="Tenorite" pitchFamily="2" charset="0"/>
              </a:rPr>
              <a:t> in Action</a:t>
            </a:r>
          </a:p>
          <a:p>
            <a:endParaRPr lang="en-US" sz="2400" b="1" dirty="0">
              <a:solidFill>
                <a:schemeClr val="bg1"/>
              </a:solidFill>
              <a:latin typeface="Tenorite" pitchFamily="2" charset="0"/>
            </a:endParaRPr>
          </a:p>
        </p:txBody>
      </p:sp>
      <p:sp>
        <p:nvSpPr>
          <p:cNvPr id="2" name="TextBox 1">
            <a:extLst>
              <a:ext uri="{FF2B5EF4-FFF2-40B4-BE49-F238E27FC236}">
                <a16:creationId xmlns:a16="http://schemas.microsoft.com/office/drawing/2014/main" id="{576C195E-D791-50E0-4E21-FE25D6157715}"/>
              </a:ext>
            </a:extLst>
          </p:cNvPr>
          <p:cNvSpPr txBox="1"/>
          <p:nvPr/>
        </p:nvSpPr>
        <p:spPr>
          <a:xfrm>
            <a:off x="810491" y="488372"/>
            <a:ext cx="10287000" cy="6186309"/>
          </a:xfrm>
          <a:prstGeom prst="rect">
            <a:avLst/>
          </a:prstGeom>
          <a:noFill/>
        </p:spPr>
        <p:txBody>
          <a:bodyPr wrap="square" rtlCol="0">
            <a:spAutoFit/>
          </a:bodyPr>
          <a:lstStyle/>
          <a:p>
            <a:r>
              <a:rPr lang="en-US" b="1" u="sng" dirty="0">
                <a:latin typeface="Tenorite" pitchFamily="2" charset="0"/>
              </a:rPr>
              <a:t>Purpose:</a:t>
            </a:r>
          </a:p>
          <a:p>
            <a:pPr lvl="1"/>
            <a:r>
              <a:rPr lang="en-US" dirty="0">
                <a:latin typeface="Tenorite" pitchFamily="2" charset="0"/>
              </a:rPr>
              <a:t>	</a:t>
            </a:r>
          </a:p>
          <a:p>
            <a:pPr lvl="1"/>
            <a:r>
              <a:rPr lang="en-US" dirty="0">
                <a:latin typeface="Tenorite" pitchFamily="2" charset="0"/>
              </a:rPr>
              <a:t>This template is for use by the enterprise cybersecurity executive, to prepare, gather, format and present a comprehensive update briefing on the state of the enterprise cybersecurity program</a:t>
            </a:r>
          </a:p>
          <a:p>
            <a:endParaRPr lang="en-US" dirty="0">
              <a:latin typeface="Tenorite" pitchFamily="2" charset="0"/>
            </a:endParaRPr>
          </a:p>
          <a:p>
            <a:r>
              <a:rPr lang="en-US" b="1" u="sng" dirty="0">
                <a:latin typeface="Tenorite" pitchFamily="2" charset="0"/>
              </a:rPr>
              <a:t>Format:</a:t>
            </a:r>
          </a:p>
          <a:p>
            <a:pPr lvl="1"/>
            <a:endParaRPr lang="en-US" dirty="0">
              <a:latin typeface="Tenorite" pitchFamily="2" charset="0"/>
            </a:endParaRPr>
          </a:p>
          <a:p>
            <a:pPr lvl="1"/>
            <a:r>
              <a:rPr lang="en-US" dirty="0">
                <a:latin typeface="Tenorite" pitchFamily="2" charset="0"/>
              </a:rPr>
              <a:t>The format follows that proscribed by the National Association of Corporate Directors (NACD) for reporting cybersecurity matters to the Board of Directors</a:t>
            </a:r>
          </a:p>
          <a:p>
            <a:endParaRPr lang="en-US" dirty="0">
              <a:latin typeface="Tenorite" pitchFamily="2" charset="0"/>
            </a:endParaRPr>
          </a:p>
          <a:p>
            <a:r>
              <a:rPr lang="en-US" b="1" u="sng" dirty="0">
                <a:latin typeface="Tenorite" pitchFamily="2" charset="0"/>
              </a:rPr>
              <a:t>Content:</a:t>
            </a:r>
          </a:p>
          <a:p>
            <a:pPr lvl="1"/>
            <a:endParaRPr lang="en-US" dirty="0">
              <a:latin typeface="Tenorite" pitchFamily="2" charset="0"/>
            </a:endParaRPr>
          </a:p>
          <a:p>
            <a:pPr lvl="1"/>
            <a:r>
              <a:rPr lang="en-US" dirty="0">
                <a:latin typeface="Tenorite" pitchFamily="2" charset="0"/>
              </a:rPr>
              <a:t>Content includes NIST-compliant metrics and key indicators, allowing board members to understand the cybersecurity program, including optional strategies and tradeoffs, in business terms</a:t>
            </a:r>
          </a:p>
          <a:p>
            <a:endParaRPr lang="en-US" dirty="0">
              <a:latin typeface="Tenorite" pitchFamily="2" charset="0"/>
            </a:endParaRPr>
          </a:p>
          <a:p>
            <a:r>
              <a:rPr lang="en-US" b="1" u="sng" dirty="0">
                <a:latin typeface="Tenorite" pitchFamily="2" charset="0"/>
              </a:rPr>
              <a:t>Process: </a:t>
            </a:r>
          </a:p>
          <a:p>
            <a:pPr lvl="1"/>
            <a:endParaRPr lang="en-US" dirty="0">
              <a:latin typeface="Tenorite" pitchFamily="2" charset="0"/>
            </a:endParaRPr>
          </a:p>
          <a:p>
            <a:pPr lvl="1"/>
            <a:r>
              <a:rPr lang="en-US" dirty="0">
                <a:latin typeface="Tenorite" pitchFamily="2" charset="0"/>
              </a:rPr>
              <a:t>The template is to be used as a high-level structure including a four-part process flow outline. Assemble updated graphs, charts and other content. Include key metrics and analyses specifically focusing on strategic trade-offs, options under evaluation, and relevance to top business strategies</a:t>
            </a:r>
          </a:p>
        </p:txBody>
      </p:sp>
      <p:sp>
        <p:nvSpPr>
          <p:cNvPr id="4" name="TextBox 3">
            <a:extLst>
              <a:ext uri="{FF2B5EF4-FFF2-40B4-BE49-F238E27FC236}">
                <a16:creationId xmlns:a16="http://schemas.microsoft.com/office/drawing/2014/main" id="{AA1256EE-12AA-0DA1-FCC6-382920F55FC8}"/>
              </a:ext>
            </a:extLst>
          </p:cNvPr>
          <p:cNvSpPr txBox="1"/>
          <p:nvPr/>
        </p:nvSpPr>
        <p:spPr>
          <a:xfrm>
            <a:off x="4608174" y="85335"/>
            <a:ext cx="3622338" cy="523220"/>
          </a:xfrm>
          <a:prstGeom prst="rect">
            <a:avLst/>
          </a:prstGeom>
          <a:noFill/>
        </p:spPr>
        <p:txBody>
          <a:bodyPr wrap="none" rtlCol="0">
            <a:spAutoFit/>
          </a:bodyPr>
          <a:lstStyle/>
          <a:p>
            <a:r>
              <a:rPr lang="en-US" sz="2400" b="1" dirty="0">
                <a:latin typeface="Tenorite" pitchFamily="2" charset="0"/>
              </a:rPr>
              <a:t>Board </a:t>
            </a:r>
            <a:r>
              <a:rPr lang="en-US" sz="2800" b="1" dirty="0">
                <a:latin typeface="Tenorite" pitchFamily="2" charset="0"/>
              </a:rPr>
              <a:t>Briefing</a:t>
            </a:r>
            <a:r>
              <a:rPr lang="en-US" sz="2400" b="1" dirty="0">
                <a:latin typeface="Tenorite" pitchFamily="2" charset="0"/>
              </a:rPr>
              <a:t> Template</a:t>
            </a:r>
          </a:p>
        </p:txBody>
      </p:sp>
    </p:spTree>
    <p:extLst>
      <p:ext uri="{BB962C8B-B14F-4D97-AF65-F5344CB8AC3E}">
        <p14:creationId xmlns:p14="http://schemas.microsoft.com/office/powerpoint/2010/main" val="154104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1696-B098-E664-E0B7-3B78DF7DC47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A2CF8CC-C931-B9E1-6A97-41C059F45805}"/>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5E237327-C112-BDF9-F457-8F9E3F7D5E5F}"/>
              </a:ext>
            </a:extLst>
          </p:cNvPr>
          <p:cNvPicPr>
            <a:picLocks noChangeAspect="1"/>
          </p:cNvPicPr>
          <p:nvPr/>
        </p:nvPicPr>
        <p:blipFill>
          <a:blip r:embed="rId2"/>
          <a:stretch>
            <a:fillRect/>
          </a:stretch>
        </p:blipFill>
        <p:spPr>
          <a:xfrm>
            <a:off x="287482" y="309507"/>
            <a:ext cx="7100455" cy="3687179"/>
          </a:xfrm>
          <a:prstGeom prst="rect">
            <a:avLst/>
          </a:prstGeom>
        </p:spPr>
      </p:pic>
      <p:sp>
        <p:nvSpPr>
          <p:cNvPr id="4" name="TextBox 3">
            <a:extLst>
              <a:ext uri="{FF2B5EF4-FFF2-40B4-BE49-F238E27FC236}">
                <a16:creationId xmlns:a16="http://schemas.microsoft.com/office/drawing/2014/main" id="{3A360393-36DF-AE42-73BE-FBB7F91EAEDA}"/>
              </a:ext>
            </a:extLst>
          </p:cNvPr>
          <p:cNvSpPr txBox="1"/>
          <p:nvPr/>
        </p:nvSpPr>
        <p:spPr>
          <a:xfrm>
            <a:off x="8119648" y="858171"/>
            <a:ext cx="3892243" cy="2585323"/>
          </a:xfrm>
          <a:prstGeom prst="rect">
            <a:avLst/>
          </a:prstGeom>
          <a:noFill/>
        </p:spPr>
        <p:txBody>
          <a:bodyPr wrap="square" rtlCol="0">
            <a:spAutoFit/>
          </a:bodyPr>
          <a:lstStyle/>
          <a:p>
            <a:r>
              <a:rPr lang="en-US" dirty="0"/>
              <a:t>We track our overall risk forecast and potential for loss using actuarial methods to properly evaluate probability across eight major risk types</a:t>
            </a:r>
          </a:p>
          <a:p>
            <a:endParaRPr lang="en-US" dirty="0"/>
          </a:p>
          <a:p>
            <a:r>
              <a:rPr lang="en-US" dirty="0"/>
              <a:t>We show an </a:t>
            </a:r>
            <a:r>
              <a:rPr lang="en-US" dirty="0" err="1"/>
              <a:t>unremediated</a:t>
            </a:r>
            <a:r>
              <a:rPr lang="en-US" dirty="0"/>
              <a:t> loss exposure of &lt;$$$&gt; over the coming 5-year period, and &lt;$$$&gt; over 10 years</a:t>
            </a:r>
          </a:p>
        </p:txBody>
      </p:sp>
      <p:sp>
        <p:nvSpPr>
          <p:cNvPr id="6" name="TextBox 5">
            <a:extLst>
              <a:ext uri="{FF2B5EF4-FFF2-40B4-BE49-F238E27FC236}">
                <a16:creationId xmlns:a16="http://schemas.microsoft.com/office/drawing/2014/main" id="{C5C22674-2D90-7A94-E52E-46FFF894F43E}"/>
              </a:ext>
            </a:extLst>
          </p:cNvPr>
          <p:cNvSpPr txBox="1"/>
          <p:nvPr/>
        </p:nvSpPr>
        <p:spPr>
          <a:xfrm>
            <a:off x="287482" y="3996686"/>
            <a:ext cx="4805846" cy="2862322"/>
          </a:xfrm>
          <a:prstGeom prst="rect">
            <a:avLst/>
          </a:prstGeom>
          <a:noFill/>
        </p:spPr>
        <p:txBody>
          <a:bodyPr wrap="square" rtlCol="0">
            <a:spAutoFit/>
          </a:bodyPr>
          <a:lstStyle/>
          <a:p>
            <a:r>
              <a:rPr lang="en-US" dirty="0"/>
              <a:t>We then adjust our own potential for risk exposure in accordance with leadership’s risk tolerance parameters, and use data from actual losses, our own cybersecurity controls status (according to NIST), and our organization’s financials, to determine our own risk dynamics in business/financial terms</a:t>
            </a:r>
          </a:p>
          <a:p>
            <a:endParaRPr lang="en-US" dirty="0"/>
          </a:p>
          <a:p>
            <a:r>
              <a:rPr lang="en-US" dirty="0"/>
              <a:t>Our current cyber initiatives are targeting a risk tolerance of &lt;$$$&gt;</a:t>
            </a:r>
          </a:p>
        </p:txBody>
      </p:sp>
      <p:pic>
        <p:nvPicPr>
          <p:cNvPr id="7" name="Picture 6">
            <a:extLst>
              <a:ext uri="{FF2B5EF4-FFF2-40B4-BE49-F238E27FC236}">
                <a16:creationId xmlns:a16="http://schemas.microsoft.com/office/drawing/2014/main" id="{E5251543-C434-2CD4-C288-B569B2A22405}"/>
              </a:ext>
            </a:extLst>
          </p:cNvPr>
          <p:cNvPicPr>
            <a:picLocks noChangeAspect="1"/>
          </p:cNvPicPr>
          <p:nvPr/>
        </p:nvPicPr>
        <p:blipFill>
          <a:blip r:embed="rId3"/>
          <a:stretch>
            <a:fillRect/>
          </a:stretch>
        </p:blipFill>
        <p:spPr>
          <a:xfrm>
            <a:off x="5631873" y="3923255"/>
            <a:ext cx="6560127" cy="2810054"/>
          </a:xfrm>
          <a:prstGeom prst="rect">
            <a:avLst/>
          </a:prstGeom>
        </p:spPr>
      </p:pic>
      <p:sp>
        <p:nvSpPr>
          <p:cNvPr id="8" name="Left Arrow 7">
            <a:extLst>
              <a:ext uri="{FF2B5EF4-FFF2-40B4-BE49-F238E27FC236}">
                <a16:creationId xmlns:a16="http://schemas.microsoft.com/office/drawing/2014/main" id="{60C7E178-D60B-F8FF-2E96-A0A7513ABF9F}"/>
              </a:ext>
            </a:extLst>
          </p:cNvPr>
          <p:cNvSpPr/>
          <p:nvPr/>
        </p:nvSpPr>
        <p:spPr>
          <a:xfrm>
            <a:off x="7301789" y="1855911"/>
            <a:ext cx="709602"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25CE911B-B172-174F-BE89-CA5CB919A459}"/>
              </a:ext>
            </a:extLst>
          </p:cNvPr>
          <p:cNvSpPr/>
          <p:nvPr/>
        </p:nvSpPr>
        <p:spPr>
          <a:xfrm rot="10800000">
            <a:off x="4956463" y="4925177"/>
            <a:ext cx="675409"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E267146-6ECB-8CF7-8AEC-83C2DBF9E248}"/>
              </a:ext>
            </a:extLst>
          </p:cNvPr>
          <p:cNvSpPr txBox="1"/>
          <p:nvPr/>
        </p:nvSpPr>
        <p:spPr>
          <a:xfrm rot="20228240">
            <a:off x="903698" y="1778539"/>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
        <p:nvSpPr>
          <p:cNvPr id="11" name="TextBox 10">
            <a:extLst>
              <a:ext uri="{FF2B5EF4-FFF2-40B4-BE49-F238E27FC236}">
                <a16:creationId xmlns:a16="http://schemas.microsoft.com/office/drawing/2014/main" id="{20CE98C9-41AB-11CE-61C6-3EB5CE659FAC}"/>
              </a:ext>
            </a:extLst>
          </p:cNvPr>
          <p:cNvSpPr txBox="1"/>
          <p:nvPr/>
        </p:nvSpPr>
        <p:spPr>
          <a:xfrm rot="20228240">
            <a:off x="6078045" y="5011055"/>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Tree>
    <p:extLst>
      <p:ext uri="{BB962C8B-B14F-4D97-AF65-F5344CB8AC3E}">
        <p14:creationId xmlns:p14="http://schemas.microsoft.com/office/powerpoint/2010/main" val="177252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685C-3589-48B3-0CA5-BDD8042C399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85083BF-1CA7-C948-2CC4-AB56907D6C8E}"/>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42C562E3-0D3A-E9DD-CDC1-9AF1B351583C}"/>
              </a:ext>
            </a:extLst>
          </p:cNvPr>
          <p:cNvPicPr>
            <a:picLocks noChangeAspect="1"/>
          </p:cNvPicPr>
          <p:nvPr/>
        </p:nvPicPr>
        <p:blipFill>
          <a:blip r:embed="rId2"/>
          <a:srcRect l="50082" r="24991"/>
          <a:stretch/>
        </p:blipFill>
        <p:spPr>
          <a:xfrm>
            <a:off x="4096534" y="1569478"/>
            <a:ext cx="3998931" cy="2627949"/>
          </a:xfrm>
          <a:prstGeom prst="rect">
            <a:avLst/>
          </a:prstGeom>
        </p:spPr>
      </p:pic>
    </p:spTree>
    <p:extLst>
      <p:ext uri="{BB962C8B-B14F-4D97-AF65-F5344CB8AC3E}">
        <p14:creationId xmlns:p14="http://schemas.microsoft.com/office/powerpoint/2010/main" val="181169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D057A-DAB3-D841-7475-2545AF45CA1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1A74ADA-B81C-5A84-BD2B-25A406FE4B89}"/>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sp>
        <p:nvSpPr>
          <p:cNvPr id="2" name="TextBox 1">
            <a:extLst>
              <a:ext uri="{FF2B5EF4-FFF2-40B4-BE49-F238E27FC236}">
                <a16:creationId xmlns:a16="http://schemas.microsoft.com/office/drawing/2014/main" id="{7D38B2AD-78FD-0886-8C2B-6DBB5B76E262}"/>
              </a:ext>
            </a:extLst>
          </p:cNvPr>
          <p:cNvSpPr txBox="1"/>
          <p:nvPr/>
        </p:nvSpPr>
        <p:spPr>
          <a:xfrm>
            <a:off x="1153391" y="1662546"/>
            <a:ext cx="10482797" cy="3416320"/>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Helvetica" pitchFamily="2" charset="0"/>
              </a:rPr>
              <a:t>T</a:t>
            </a:r>
            <a:r>
              <a:rPr lang="en-US" i="1" dirty="0">
                <a:effectLst/>
                <a:latin typeface="Helvetica" pitchFamily="2" charset="0"/>
              </a:rPr>
              <a:t>rade-offs and options for the direction and strategies</a:t>
            </a:r>
            <a:r>
              <a:rPr lang="en-US" dirty="0">
                <a:latin typeface="Helvetica" pitchFamily="2" charset="0"/>
              </a:rPr>
              <a:t> </a:t>
            </a:r>
            <a:r>
              <a:rPr lang="en-US" i="1" dirty="0">
                <a:effectLst/>
                <a:latin typeface="Helvetica" pitchFamily="2" charset="0"/>
              </a:rPr>
              <a:t>of cybersecurity </a:t>
            </a:r>
          </a:p>
          <a:p>
            <a:pPr marL="285750" indent="-285750">
              <a:buFont typeface="Arial" panose="020B0604020202020204" pitchFamily="34" charset="0"/>
              <a:buChar char="•"/>
            </a:pPr>
            <a:endParaRPr lang="en-US" i="1"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A</a:t>
            </a:r>
            <a:r>
              <a:rPr lang="en-US" i="1" dirty="0">
                <a:effectLst/>
                <a:latin typeface="Helvetica" pitchFamily="2" charset="0"/>
              </a:rPr>
              <a:t>n informative set of facts that are meaningful</a:t>
            </a:r>
            <a:r>
              <a:rPr lang="en-US" dirty="0">
                <a:latin typeface="Helvetica" pitchFamily="2" charset="0"/>
              </a:rPr>
              <a:t> </a:t>
            </a:r>
            <a:r>
              <a:rPr lang="en-US" i="1" dirty="0">
                <a:effectLst/>
                <a:latin typeface="Helvetica" pitchFamily="2" charset="0"/>
              </a:rPr>
              <a:t>in terms of costs, risks, financial impact, capital and expense effects of various</a:t>
            </a:r>
            <a:r>
              <a:rPr lang="en-US" dirty="0">
                <a:latin typeface="Helvetica" pitchFamily="2" charset="0"/>
              </a:rPr>
              <a:t> c</a:t>
            </a:r>
            <a:r>
              <a:rPr lang="en-US" i="1" dirty="0">
                <a:effectLst/>
                <a:latin typeface="Helvetica" pitchFamily="2" charset="0"/>
              </a:rPr>
              <a:t>hoices</a:t>
            </a:r>
          </a:p>
          <a:p>
            <a:pPr marL="285750" indent="-285750">
              <a:buFont typeface="Arial" panose="020B0604020202020204" pitchFamily="34" charset="0"/>
              <a:buChar char="•"/>
            </a:pPr>
            <a:endParaRPr lang="en-US" i="1"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A common </a:t>
            </a:r>
            <a:r>
              <a:rPr lang="en-US" i="1" dirty="0">
                <a:effectLst/>
                <a:latin typeface="Helvetica" pitchFamily="2" charset="0"/>
              </a:rPr>
              <a:t>valuation model for the cybersecurity program and its’ results</a:t>
            </a:r>
          </a:p>
          <a:p>
            <a:pPr marL="285750" indent="-285750">
              <a:buFont typeface="Arial" panose="020B0604020202020204" pitchFamily="34" charset="0"/>
              <a:buChar char="•"/>
            </a:pPr>
            <a:endParaRPr lang="en-US"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P</a:t>
            </a:r>
            <a:r>
              <a:rPr lang="en-US" i="1" dirty="0">
                <a:effectLst/>
                <a:latin typeface="Helvetica" pitchFamily="2" charset="0"/>
              </a:rPr>
              <a:t>ut these options into terms that the board can see and</a:t>
            </a:r>
            <a:r>
              <a:rPr lang="en-US" dirty="0">
                <a:latin typeface="Helvetica" pitchFamily="2" charset="0"/>
              </a:rPr>
              <a:t> </a:t>
            </a:r>
            <a:r>
              <a:rPr lang="en-US" i="1" dirty="0">
                <a:effectLst/>
                <a:latin typeface="Helvetica" pitchFamily="2" charset="0"/>
              </a:rPr>
              <a:t>understand</a:t>
            </a:r>
          </a:p>
          <a:p>
            <a:pPr marL="285750" indent="-285750">
              <a:buFont typeface="Arial" panose="020B0604020202020204" pitchFamily="34" charset="0"/>
              <a:buChar char="•"/>
            </a:pPr>
            <a:endParaRPr lang="en-US" i="1"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Relate cybersecurity </a:t>
            </a:r>
            <a:r>
              <a:rPr lang="en-US" i="1" dirty="0">
                <a:effectLst/>
                <a:latin typeface="Helvetica" pitchFamily="2" charset="0"/>
              </a:rPr>
              <a:t>to other key decisions such as plant expansion, legal</a:t>
            </a:r>
            <a:r>
              <a:rPr lang="en-US" dirty="0">
                <a:latin typeface="Helvetica" pitchFamily="2" charset="0"/>
              </a:rPr>
              <a:t> </a:t>
            </a:r>
            <a:r>
              <a:rPr lang="en-US" i="1" dirty="0">
                <a:effectLst/>
                <a:latin typeface="Helvetica" pitchFamily="2" charset="0"/>
              </a:rPr>
              <a:t>settlements, workforce decisions, acquisitions, etc.</a:t>
            </a:r>
            <a:endParaRPr lang="en-US" dirty="0">
              <a:effectLst/>
              <a:latin typeface="Helvetica" pitchFamily="2" charset="0"/>
            </a:endParaRPr>
          </a:p>
          <a:p>
            <a:endParaRPr lang="en-US" dirty="0"/>
          </a:p>
        </p:txBody>
      </p:sp>
      <p:sp>
        <p:nvSpPr>
          <p:cNvPr id="4" name="TextBox 3">
            <a:extLst>
              <a:ext uri="{FF2B5EF4-FFF2-40B4-BE49-F238E27FC236}">
                <a16:creationId xmlns:a16="http://schemas.microsoft.com/office/drawing/2014/main" id="{C3CF43CC-5984-64CC-51C2-9013AE28EBC8}"/>
              </a:ext>
            </a:extLst>
          </p:cNvPr>
          <p:cNvSpPr txBox="1"/>
          <p:nvPr/>
        </p:nvSpPr>
        <p:spPr>
          <a:xfrm>
            <a:off x="663388" y="349624"/>
            <a:ext cx="1703543" cy="400110"/>
          </a:xfrm>
          <a:prstGeom prst="rect">
            <a:avLst/>
          </a:prstGeom>
          <a:noFill/>
        </p:spPr>
        <p:txBody>
          <a:bodyPr wrap="none" rtlCol="0">
            <a:spAutoFit/>
          </a:bodyPr>
          <a:lstStyle/>
          <a:p>
            <a:r>
              <a:rPr lang="en-US" sz="2000" b="1" dirty="0"/>
              <a:t>Vital Insights</a:t>
            </a:r>
          </a:p>
        </p:txBody>
      </p:sp>
    </p:spTree>
    <p:extLst>
      <p:ext uri="{BB962C8B-B14F-4D97-AF65-F5344CB8AC3E}">
        <p14:creationId xmlns:p14="http://schemas.microsoft.com/office/powerpoint/2010/main" val="311581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AFBE2-E897-5A6C-4F45-9DD6A78E65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CF63B8C-B2A7-FE49-6EFB-8BBC151A2EA5}"/>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C1D4709D-F2F8-6910-7CF6-D2291D851D51}"/>
              </a:ext>
            </a:extLst>
          </p:cNvPr>
          <p:cNvPicPr>
            <a:picLocks noChangeAspect="1"/>
          </p:cNvPicPr>
          <p:nvPr/>
        </p:nvPicPr>
        <p:blipFill>
          <a:blip r:embed="rId2"/>
          <a:stretch>
            <a:fillRect/>
          </a:stretch>
        </p:blipFill>
        <p:spPr>
          <a:xfrm>
            <a:off x="69273" y="272490"/>
            <a:ext cx="7201783" cy="3431502"/>
          </a:xfrm>
          <a:prstGeom prst="rect">
            <a:avLst/>
          </a:prstGeom>
        </p:spPr>
      </p:pic>
      <p:sp>
        <p:nvSpPr>
          <p:cNvPr id="6" name="TextBox 5">
            <a:extLst>
              <a:ext uri="{FF2B5EF4-FFF2-40B4-BE49-F238E27FC236}">
                <a16:creationId xmlns:a16="http://schemas.microsoft.com/office/drawing/2014/main" id="{4F8E41C0-EA83-29F6-653A-37444FDDFD6D}"/>
              </a:ext>
            </a:extLst>
          </p:cNvPr>
          <p:cNvSpPr txBox="1"/>
          <p:nvPr/>
        </p:nvSpPr>
        <p:spPr>
          <a:xfrm>
            <a:off x="8190602" y="566678"/>
            <a:ext cx="3932125" cy="3139321"/>
          </a:xfrm>
          <a:prstGeom prst="rect">
            <a:avLst/>
          </a:prstGeom>
          <a:noFill/>
        </p:spPr>
        <p:txBody>
          <a:bodyPr wrap="square" rtlCol="0">
            <a:spAutoFit/>
          </a:bodyPr>
          <a:lstStyle/>
          <a:p>
            <a:r>
              <a:rPr lang="en-US" dirty="0"/>
              <a:t>We conduct ongoing evaluations of our current controls status through independent data scans, and plotting those results against NIST frameworks, we identify the areas for greatest improvement and cost recovery</a:t>
            </a:r>
          </a:p>
          <a:p>
            <a:endParaRPr lang="en-US" dirty="0"/>
          </a:p>
          <a:p>
            <a:r>
              <a:rPr lang="en-US" dirty="0"/>
              <a:t>Current Self-Insurance Cost is &lt;$$$&gt;, with &lt;$$&gt; targeted for remediation by year-end</a:t>
            </a:r>
          </a:p>
        </p:txBody>
      </p:sp>
      <p:sp>
        <p:nvSpPr>
          <p:cNvPr id="7" name="Left Arrow 6">
            <a:extLst>
              <a:ext uri="{FF2B5EF4-FFF2-40B4-BE49-F238E27FC236}">
                <a16:creationId xmlns:a16="http://schemas.microsoft.com/office/drawing/2014/main" id="{D2384B96-9C47-E1B3-17D7-B0AC124A976F}"/>
              </a:ext>
            </a:extLst>
          </p:cNvPr>
          <p:cNvSpPr/>
          <p:nvPr/>
        </p:nvSpPr>
        <p:spPr>
          <a:xfrm>
            <a:off x="7376028" y="1671318"/>
            <a:ext cx="709602"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05B2AC-89A0-7F8C-EDD6-6F6A104304C8}"/>
              </a:ext>
            </a:extLst>
          </p:cNvPr>
          <p:cNvSpPr txBox="1"/>
          <p:nvPr/>
        </p:nvSpPr>
        <p:spPr>
          <a:xfrm>
            <a:off x="405245" y="4186105"/>
            <a:ext cx="5166455" cy="2862322"/>
          </a:xfrm>
          <a:prstGeom prst="rect">
            <a:avLst/>
          </a:prstGeom>
          <a:noFill/>
        </p:spPr>
        <p:txBody>
          <a:bodyPr wrap="square" rtlCol="0">
            <a:spAutoFit/>
          </a:bodyPr>
          <a:lstStyle/>
          <a:p>
            <a:r>
              <a:rPr lang="en-US" dirty="0"/>
              <a:t>We then identify the most attractive and feasible tradeoffs and options, and follow federally-approved remediation playbooks, evaluate strategies and solutions, and ultimately assign deliverables to internal and external resources as part of our cybersecurity roadmap</a:t>
            </a:r>
          </a:p>
          <a:p>
            <a:endParaRPr lang="en-US" dirty="0"/>
          </a:p>
          <a:p>
            <a:r>
              <a:rPr lang="en-US" dirty="0"/>
              <a:t>We currently have &lt;XX&gt; initiatives in flight, with another &lt;XX&gt; planned for next quarter</a:t>
            </a:r>
          </a:p>
          <a:p>
            <a:endParaRPr lang="en-US" dirty="0"/>
          </a:p>
        </p:txBody>
      </p:sp>
      <p:sp>
        <p:nvSpPr>
          <p:cNvPr id="9" name="Left Arrow 8">
            <a:extLst>
              <a:ext uri="{FF2B5EF4-FFF2-40B4-BE49-F238E27FC236}">
                <a16:creationId xmlns:a16="http://schemas.microsoft.com/office/drawing/2014/main" id="{F427A172-867D-A868-EA37-7DC32431E7DF}"/>
              </a:ext>
            </a:extLst>
          </p:cNvPr>
          <p:cNvSpPr/>
          <p:nvPr/>
        </p:nvSpPr>
        <p:spPr>
          <a:xfrm rot="10800000">
            <a:off x="5741199" y="4932724"/>
            <a:ext cx="709602"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E5C82C-C9D3-5773-A9BC-1DC1D92EC9D0}"/>
              </a:ext>
            </a:extLst>
          </p:cNvPr>
          <p:cNvPicPr>
            <a:picLocks noChangeAspect="1"/>
          </p:cNvPicPr>
          <p:nvPr/>
        </p:nvPicPr>
        <p:blipFill>
          <a:blip r:embed="rId3"/>
          <a:stretch>
            <a:fillRect/>
          </a:stretch>
        </p:blipFill>
        <p:spPr>
          <a:xfrm>
            <a:off x="6549465" y="3822535"/>
            <a:ext cx="4851671" cy="3035465"/>
          </a:xfrm>
          <a:prstGeom prst="rect">
            <a:avLst/>
          </a:prstGeom>
        </p:spPr>
      </p:pic>
      <p:sp>
        <p:nvSpPr>
          <p:cNvPr id="11" name="TextBox 10">
            <a:extLst>
              <a:ext uri="{FF2B5EF4-FFF2-40B4-BE49-F238E27FC236}">
                <a16:creationId xmlns:a16="http://schemas.microsoft.com/office/drawing/2014/main" id="{DBE5C24E-97D2-0D06-E0B3-D1B3CA7ACD2E}"/>
              </a:ext>
            </a:extLst>
          </p:cNvPr>
          <p:cNvSpPr txBox="1"/>
          <p:nvPr/>
        </p:nvSpPr>
        <p:spPr>
          <a:xfrm rot="20228240">
            <a:off x="903698" y="1778539"/>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
        <p:nvSpPr>
          <p:cNvPr id="12" name="TextBox 11">
            <a:extLst>
              <a:ext uri="{FF2B5EF4-FFF2-40B4-BE49-F238E27FC236}">
                <a16:creationId xmlns:a16="http://schemas.microsoft.com/office/drawing/2014/main" id="{474BF6B3-311B-D2DC-CCA1-C60C3A10774E}"/>
              </a:ext>
            </a:extLst>
          </p:cNvPr>
          <p:cNvSpPr txBox="1"/>
          <p:nvPr/>
        </p:nvSpPr>
        <p:spPr>
          <a:xfrm rot="20228240">
            <a:off x="6213128" y="4909647"/>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Tree>
    <p:extLst>
      <p:ext uri="{BB962C8B-B14F-4D97-AF65-F5344CB8AC3E}">
        <p14:creationId xmlns:p14="http://schemas.microsoft.com/office/powerpoint/2010/main" val="273784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47B6-F230-56DC-7597-5E57B55CF38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F322D1-A75C-7314-38D4-F2F531BE830C}"/>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EFB29B69-1D2A-416E-3271-7DCB6048DC86}"/>
              </a:ext>
            </a:extLst>
          </p:cNvPr>
          <p:cNvPicPr>
            <a:picLocks noChangeAspect="1"/>
          </p:cNvPicPr>
          <p:nvPr/>
        </p:nvPicPr>
        <p:blipFill>
          <a:blip r:embed="rId2"/>
          <a:srcRect l="75073"/>
          <a:stretch/>
        </p:blipFill>
        <p:spPr>
          <a:xfrm>
            <a:off x="4029477" y="1569478"/>
            <a:ext cx="4133045" cy="2716083"/>
          </a:xfrm>
          <a:prstGeom prst="rect">
            <a:avLst/>
          </a:prstGeom>
        </p:spPr>
      </p:pic>
    </p:spTree>
    <p:extLst>
      <p:ext uri="{BB962C8B-B14F-4D97-AF65-F5344CB8AC3E}">
        <p14:creationId xmlns:p14="http://schemas.microsoft.com/office/powerpoint/2010/main" val="29721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FEFBA-D421-885D-71CD-839942733D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1DA259D-BDF5-A500-6831-81818CFAD290}"/>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sp>
        <p:nvSpPr>
          <p:cNvPr id="2" name="TextBox 1">
            <a:extLst>
              <a:ext uri="{FF2B5EF4-FFF2-40B4-BE49-F238E27FC236}">
                <a16:creationId xmlns:a16="http://schemas.microsoft.com/office/drawing/2014/main" id="{2725354C-9253-0FD4-860F-1A60B8945873}"/>
              </a:ext>
            </a:extLst>
          </p:cNvPr>
          <p:cNvSpPr txBox="1"/>
          <p:nvPr/>
        </p:nvSpPr>
        <p:spPr>
          <a:xfrm>
            <a:off x="1803799" y="2228671"/>
            <a:ext cx="8584401" cy="1200329"/>
          </a:xfrm>
          <a:prstGeom prst="rect">
            <a:avLst/>
          </a:prstGeom>
          <a:noFill/>
        </p:spPr>
        <p:txBody>
          <a:bodyPr wrap="none" rtlCol="0">
            <a:spAutoFit/>
          </a:bodyPr>
          <a:lstStyle/>
          <a:p>
            <a:r>
              <a:rPr lang="en-US" i="1" dirty="0">
                <a:effectLst/>
                <a:latin typeface="Helvetica" pitchFamily="2" charset="0"/>
              </a:rPr>
              <a:t>Almost all key strategies end up with critical cybersecurity considerations that</a:t>
            </a:r>
            <a:endParaRPr lang="en-US" dirty="0">
              <a:effectLst/>
              <a:latin typeface="Helvetica" pitchFamily="2" charset="0"/>
            </a:endParaRPr>
          </a:p>
          <a:p>
            <a:r>
              <a:rPr lang="en-US" i="1" dirty="0">
                <a:effectLst/>
                <a:latin typeface="Helvetica" pitchFamily="2" charset="0"/>
              </a:rPr>
              <a:t>must be incorporated as early as possible, given the cycle time it takes to build out</a:t>
            </a:r>
            <a:endParaRPr lang="en-US" dirty="0">
              <a:effectLst/>
              <a:latin typeface="Helvetica" pitchFamily="2" charset="0"/>
            </a:endParaRPr>
          </a:p>
          <a:p>
            <a:r>
              <a:rPr lang="en-US" i="1" dirty="0">
                <a:effectLst/>
                <a:latin typeface="Helvetica" pitchFamily="2" charset="0"/>
              </a:rPr>
              <a:t>these vital security measures.</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93074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DC5E-B62F-9C3E-0343-C7CE074A9D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BB1FDA-B34E-8B97-CD07-19B01A5321A1}"/>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E907A95F-2919-0756-3246-45B65A2F03CF}"/>
              </a:ext>
            </a:extLst>
          </p:cNvPr>
          <p:cNvPicPr>
            <a:picLocks noChangeAspect="1"/>
          </p:cNvPicPr>
          <p:nvPr/>
        </p:nvPicPr>
        <p:blipFill>
          <a:blip r:embed="rId2"/>
          <a:stretch>
            <a:fillRect/>
          </a:stretch>
        </p:blipFill>
        <p:spPr>
          <a:xfrm>
            <a:off x="4033630" y="457644"/>
            <a:ext cx="7772400" cy="3427739"/>
          </a:xfrm>
          <a:prstGeom prst="rect">
            <a:avLst/>
          </a:prstGeom>
        </p:spPr>
      </p:pic>
      <p:sp>
        <p:nvSpPr>
          <p:cNvPr id="4" name="TextBox 3">
            <a:extLst>
              <a:ext uri="{FF2B5EF4-FFF2-40B4-BE49-F238E27FC236}">
                <a16:creationId xmlns:a16="http://schemas.microsoft.com/office/drawing/2014/main" id="{A3615AB0-672C-99DA-0542-7A25C5F93617}"/>
              </a:ext>
            </a:extLst>
          </p:cNvPr>
          <p:cNvSpPr txBox="1"/>
          <p:nvPr/>
        </p:nvSpPr>
        <p:spPr>
          <a:xfrm>
            <a:off x="166255" y="437048"/>
            <a:ext cx="3345872" cy="3693319"/>
          </a:xfrm>
          <a:prstGeom prst="rect">
            <a:avLst/>
          </a:prstGeom>
          <a:noFill/>
        </p:spPr>
        <p:txBody>
          <a:bodyPr wrap="square" rtlCol="0">
            <a:spAutoFit/>
          </a:bodyPr>
          <a:lstStyle/>
          <a:p>
            <a:r>
              <a:rPr lang="en-US" dirty="0"/>
              <a:t>We utilize digital-twin analysis of our present cyber program, to stress-test specific scenarios and use cases under consideration for the business</a:t>
            </a:r>
          </a:p>
          <a:p>
            <a:endParaRPr lang="en-US" dirty="0"/>
          </a:p>
          <a:p>
            <a:r>
              <a:rPr lang="en-US" dirty="0"/>
              <a:t>We then can forecast needed adjustments to cyber strategy and tactics, and the cost takeout associated with each option, allowing management review and approval</a:t>
            </a:r>
          </a:p>
          <a:p>
            <a:endParaRPr lang="en-US" dirty="0"/>
          </a:p>
        </p:txBody>
      </p:sp>
      <p:sp>
        <p:nvSpPr>
          <p:cNvPr id="6" name="Left Arrow 5">
            <a:extLst>
              <a:ext uri="{FF2B5EF4-FFF2-40B4-BE49-F238E27FC236}">
                <a16:creationId xmlns:a16="http://schemas.microsoft.com/office/drawing/2014/main" id="{E3ABCA31-AC97-D6E4-55B4-EA2896151A34}"/>
              </a:ext>
            </a:extLst>
          </p:cNvPr>
          <p:cNvSpPr/>
          <p:nvPr/>
        </p:nvSpPr>
        <p:spPr>
          <a:xfrm rot="10800000">
            <a:off x="3324028" y="1711542"/>
            <a:ext cx="709602"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01DF08-CAB6-07B1-BE82-F708C9AAD3F7}"/>
              </a:ext>
            </a:extLst>
          </p:cNvPr>
          <p:cNvSpPr txBox="1"/>
          <p:nvPr/>
        </p:nvSpPr>
        <p:spPr>
          <a:xfrm>
            <a:off x="9051976" y="5005938"/>
            <a:ext cx="2995524" cy="1200329"/>
          </a:xfrm>
          <a:prstGeom prst="rect">
            <a:avLst/>
          </a:prstGeom>
          <a:noFill/>
        </p:spPr>
        <p:txBody>
          <a:bodyPr wrap="square" rtlCol="0">
            <a:spAutoFit/>
          </a:bodyPr>
          <a:lstStyle/>
          <a:p>
            <a:r>
              <a:rPr lang="en-US" dirty="0"/>
              <a:t>Current Initiatives, remediation requirements, and cost takeout forecasted</a:t>
            </a:r>
          </a:p>
          <a:p>
            <a:endParaRPr lang="en-US" dirty="0"/>
          </a:p>
        </p:txBody>
      </p:sp>
      <p:graphicFrame>
        <p:nvGraphicFramePr>
          <p:cNvPr id="8" name="Table 7">
            <a:extLst>
              <a:ext uri="{FF2B5EF4-FFF2-40B4-BE49-F238E27FC236}">
                <a16:creationId xmlns:a16="http://schemas.microsoft.com/office/drawing/2014/main" id="{CD2B88E1-C298-7242-842D-79A49AF6EB33}"/>
              </a:ext>
            </a:extLst>
          </p:cNvPr>
          <p:cNvGraphicFramePr>
            <a:graphicFrameLocks noGrp="1"/>
          </p:cNvGraphicFramePr>
          <p:nvPr>
            <p:extLst>
              <p:ext uri="{D42A27DB-BD31-4B8C-83A1-F6EECF244321}">
                <p14:modId xmlns:p14="http://schemas.microsoft.com/office/powerpoint/2010/main" val="2417871695"/>
              </p:ext>
            </p:extLst>
          </p:nvPr>
        </p:nvGraphicFramePr>
        <p:xfrm>
          <a:off x="362709" y="4442917"/>
          <a:ext cx="8396826" cy="1854200"/>
        </p:xfrm>
        <a:graphic>
          <a:graphicData uri="http://schemas.openxmlformats.org/drawingml/2006/table">
            <a:tbl>
              <a:tblPr firstRow="1" bandRow="1">
                <a:tableStyleId>{5C22544A-7EE6-4342-B048-85BDC9FD1C3A}</a:tableStyleId>
              </a:tblPr>
              <a:tblGrid>
                <a:gridCol w="2798942">
                  <a:extLst>
                    <a:ext uri="{9D8B030D-6E8A-4147-A177-3AD203B41FA5}">
                      <a16:colId xmlns:a16="http://schemas.microsoft.com/office/drawing/2014/main" val="3894907879"/>
                    </a:ext>
                  </a:extLst>
                </a:gridCol>
                <a:gridCol w="3041722">
                  <a:extLst>
                    <a:ext uri="{9D8B030D-6E8A-4147-A177-3AD203B41FA5}">
                      <a16:colId xmlns:a16="http://schemas.microsoft.com/office/drawing/2014/main" val="2701822605"/>
                    </a:ext>
                  </a:extLst>
                </a:gridCol>
                <a:gridCol w="2556162">
                  <a:extLst>
                    <a:ext uri="{9D8B030D-6E8A-4147-A177-3AD203B41FA5}">
                      <a16:colId xmlns:a16="http://schemas.microsoft.com/office/drawing/2014/main" val="2150604013"/>
                    </a:ext>
                  </a:extLst>
                </a:gridCol>
              </a:tblGrid>
              <a:tr h="370840">
                <a:tc>
                  <a:txBody>
                    <a:bodyPr/>
                    <a:lstStyle/>
                    <a:p>
                      <a:r>
                        <a:rPr lang="en-US" dirty="0"/>
                        <a:t>Strategic Initiative</a:t>
                      </a:r>
                    </a:p>
                  </a:txBody>
                  <a:tcPr/>
                </a:tc>
                <a:tc>
                  <a:txBody>
                    <a:bodyPr/>
                    <a:lstStyle/>
                    <a:p>
                      <a:r>
                        <a:rPr lang="en-US" dirty="0"/>
                        <a:t>Incremental Risk Exposure</a:t>
                      </a:r>
                    </a:p>
                  </a:txBody>
                  <a:tcPr/>
                </a:tc>
                <a:tc>
                  <a:txBody>
                    <a:bodyPr/>
                    <a:lstStyle/>
                    <a:p>
                      <a:r>
                        <a:rPr lang="en-US" dirty="0"/>
                        <a:t>Cost Takeout</a:t>
                      </a:r>
                    </a:p>
                  </a:txBody>
                  <a:tcPr/>
                </a:tc>
                <a:extLst>
                  <a:ext uri="{0D108BD9-81ED-4DB2-BD59-A6C34878D82A}">
                    <a16:rowId xmlns:a16="http://schemas.microsoft.com/office/drawing/2014/main" val="37668921"/>
                  </a:ext>
                </a:extLst>
              </a:tr>
              <a:tr h="370840">
                <a:tc>
                  <a:txBody>
                    <a:bodyPr/>
                    <a:lstStyle/>
                    <a:p>
                      <a:r>
                        <a:rPr lang="en-US" dirty="0"/>
                        <a:t>XYZ Corp Acquisition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47020410"/>
                  </a:ext>
                </a:extLst>
              </a:tr>
              <a:tr h="370840">
                <a:tc>
                  <a:txBody>
                    <a:bodyPr/>
                    <a:lstStyle/>
                    <a:p>
                      <a:r>
                        <a:rPr lang="en-US" dirty="0"/>
                        <a:t>Q2 Cloud Migration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37919607"/>
                  </a:ext>
                </a:extLst>
              </a:tr>
              <a:tr h="370840">
                <a:tc>
                  <a:txBody>
                    <a:bodyPr/>
                    <a:lstStyle/>
                    <a:p>
                      <a:r>
                        <a:rPr lang="en-US" dirty="0"/>
                        <a:t>Digital transformation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3702196"/>
                  </a:ext>
                </a:extLst>
              </a:tr>
              <a:tr h="370840">
                <a:tc>
                  <a:txBody>
                    <a:bodyPr/>
                    <a:lstStyle/>
                    <a:p>
                      <a:r>
                        <a:rPr lang="en-US" dirty="0"/>
                        <a:t>Latin American Expansion</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50698809"/>
                  </a:ext>
                </a:extLst>
              </a:tr>
            </a:tbl>
          </a:graphicData>
        </a:graphic>
      </p:graphicFrame>
      <p:sp>
        <p:nvSpPr>
          <p:cNvPr id="9" name="TextBox 8">
            <a:extLst>
              <a:ext uri="{FF2B5EF4-FFF2-40B4-BE49-F238E27FC236}">
                <a16:creationId xmlns:a16="http://schemas.microsoft.com/office/drawing/2014/main" id="{3768DB3D-2CE1-D4D1-37FE-5C8D45C933F4}"/>
              </a:ext>
            </a:extLst>
          </p:cNvPr>
          <p:cNvSpPr txBox="1"/>
          <p:nvPr/>
        </p:nvSpPr>
        <p:spPr>
          <a:xfrm rot="20228240">
            <a:off x="4779508" y="1532922"/>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
        <p:nvSpPr>
          <p:cNvPr id="10" name="TextBox 9">
            <a:extLst>
              <a:ext uri="{FF2B5EF4-FFF2-40B4-BE49-F238E27FC236}">
                <a16:creationId xmlns:a16="http://schemas.microsoft.com/office/drawing/2014/main" id="{C1CA65F9-177F-54DF-4878-CD1321127EFA}"/>
              </a:ext>
            </a:extLst>
          </p:cNvPr>
          <p:cNvSpPr txBox="1"/>
          <p:nvPr/>
        </p:nvSpPr>
        <p:spPr>
          <a:xfrm rot="20228240">
            <a:off x="1406711" y="5075011"/>
            <a:ext cx="6266972" cy="707886"/>
          </a:xfrm>
          <a:prstGeom prst="rect">
            <a:avLst/>
          </a:prstGeom>
          <a:noFill/>
        </p:spPr>
        <p:txBody>
          <a:bodyPr wrap="none" rtlCol="0">
            <a:spAutoFit/>
          </a:bodyPr>
          <a:lstStyle/>
          <a:p>
            <a:r>
              <a:rPr lang="en-US" sz="4000" b="1" dirty="0">
                <a:solidFill>
                  <a:schemeClr val="tx2">
                    <a:lumMod val="75000"/>
                    <a:lumOff val="25000"/>
                  </a:schemeClr>
                </a:solidFill>
              </a:rPr>
              <a:t>Replace with your content</a:t>
            </a:r>
          </a:p>
        </p:txBody>
      </p:sp>
    </p:spTree>
    <p:extLst>
      <p:ext uri="{BB962C8B-B14F-4D97-AF65-F5344CB8AC3E}">
        <p14:creationId xmlns:p14="http://schemas.microsoft.com/office/powerpoint/2010/main" val="323837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820C-DB7D-520B-67EE-D174CC569A33}"/>
            </a:ext>
          </a:extLst>
        </p:cNvPr>
        <p:cNvGrpSpPr/>
        <p:nvPr/>
      </p:nvGrpSpPr>
      <p:grpSpPr>
        <a:xfrm>
          <a:off x="0" y="0"/>
          <a:ext cx="0" cy="0"/>
          <a:chOff x="0" y="0"/>
          <a:chExt cx="0" cy="0"/>
        </a:xfrm>
      </p:grpSpPr>
      <p:pic>
        <p:nvPicPr>
          <p:cNvPr id="5" name="Picture 4" descr="A logo with a shield and text&#10;&#10;Description automatically generated">
            <a:extLst>
              <a:ext uri="{FF2B5EF4-FFF2-40B4-BE49-F238E27FC236}">
                <a16:creationId xmlns:a16="http://schemas.microsoft.com/office/drawing/2014/main" id="{52200C26-DD78-EA3E-981E-ABF1B128A8BD}"/>
              </a:ext>
            </a:extLst>
          </p:cNvPr>
          <p:cNvPicPr>
            <a:picLocks noChangeAspect="1"/>
          </p:cNvPicPr>
          <p:nvPr/>
        </p:nvPicPr>
        <p:blipFill>
          <a:blip r:embed="rId2"/>
          <a:stretch>
            <a:fillRect/>
          </a:stretch>
        </p:blipFill>
        <p:spPr>
          <a:xfrm>
            <a:off x="11420061" y="6317534"/>
            <a:ext cx="771939" cy="540466"/>
          </a:xfrm>
          <a:prstGeom prst="rect">
            <a:avLst/>
          </a:prstGeom>
        </p:spPr>
      </p:pic>
      <p:sp>
        <p:nvSpPr>
          <p:cNvPr id="6" name="TextBox 5">
            <a:extLst>
              <a:ext uri="{FF2B5EF4-FFF2-40B4-BE49-F238E27FC236}">
                <a16:creationId xmlns:a16="http://schemas.microsoft.com/office/drawing/2014/main" id="{741FE5AA-766D-99AC-B554-DB8064AC6449}"/>
              </a:ext>
            </a:extLst>
          </p:cNvPr>
          <p:cNvSpPr txBox="1"/>
          <p:nvPr/>
        </p:nvSpPr>
        <p:spPr>
          <a:xfrm>
            <a:off x="1519517" y="2843301"/>
            <a:ext cx="9152966" cy="1477328"/>
          </a:xfrm>
          <a:prstGeom prst="rect">
            <a:avLst/>
          </a:prstGeom>
          <a:noFill/>
        </p:spPr>
        <p:txBody>
          <a:bodyPr wrap="square" rtlCol="0">
            <a:spAutoFit/>
          </a:bodyPr>
          <a:lstStyle/>
          <a:p>
            <a:r>
              <a:rPr lang="en-US" i="1" dirty="0">
                <a:effectLst/>
                <a:latin typeface="Tenorite" pitchFamily="2" charset="0"/>
              </a:rPr>
              <a:t>“Boards should have adequate access to cybersecurity</a:t>
            </a:r>
            <a:r>
              <a:rPr lang="en-US" dirty="0">
                <a:latin typeface="Tenorite" pitchFamily="2" charset="0"/>
              </a:rPr>
              <a:t> </a:t>
            </a:r>
            <a:r>
              <a:rPr lang="en-US" i="1" dirty="0">
                <a:effectLst/>
                <a:latin typeface="Tenorite" pitchFamily="2" charset="0"/>
              </a:rPr>
              <a:t>expertise, and discussions about cyber-risk management should be given regular</a:t>
            </a:r>
            <a:r>
              <a:rPr lang="en-US" dirty="0">
                <a:latin typeface="Tenorite" pitchFamily="2" charset="0"/>
              </a:rPr>
              <a:t> </a:t>
            </a:r>
            <a:r>
              <a:rPr lang="en-US" i="1" dirty="0">
                <a:effectLst/>
                <a:latin typeface="Tenorite" pitchFamily="2" charset="0"/>
              </a:rPr>
              <a:t>and adequate time on the board meeting agenda.”</a:t>
            </a:r>
          </a:p>
          <a:p>
            <a:endParaRPr lang="en-US" i="1" dirty="0">
              <a:latin typeface="Tenorite" pitchFamily="2" charset="0"/>
            </a:endParaRPr>
          </a:p>
          <a:p>
            <a:r>
              <a:rPr lang="en-US" i="1" dirty="0">
                <a:effectLst/>
                <a:latin typeface="Tenorite" pitchFamily="2" charset="0"/>
              </a:rPr>
              <a:t>				- National Association of Corporate Directors</a:t>
            </a:r>
            <a:r>
              <a:rPr lang="en-US" dirty="0">
                <a:latin typeface="Tenorite" pitchFamily="2" charset="0"/>
              </a:rPr>
              <a:t> </a:t>
            </a:r>
            <a:r>
              <a:rPr lang="en-US" i="1" dirty="0">
                <a:effectLst/>
                <a:latin typeface="Tenorite" pitchFamily="2" charset="0"/>
              </a:rPr>
              <a:t>(NACD)</a:t>
            </a:r>
            <a:endParaRPr lang="en-US" dirty="0">
              <a:effectLst/>
              <a:latin typeface="Tenorite" pitchFamily="2" charset="0"/>
            </a:endParaRPr>
          </a:p>
        </p:txBody>
      </p:sp>
      <p:sp>
        <p:nvSpPr>
          <p:cNvPr id="7" name="TextBox 6">
            <a:extLst>
              <a:ext uri="{FF2B5EF4-FFF2-40B4-BE49-F238E27FC236}">
                <a16:creationId xmlns:a16="http://schemas.microsoft.com/office/drawing/2014/main" id="{18108461-036A-4820-7A13-AF924E3B0779}"/>
              </a:ext>
            </a:extLst>
          </p:cNvPr>
          <p:cNvSpPr txBox="1"/>
          <p:nvPr/>
        </p:nvSpPr>
        <p:spPr>
          <a:xfrm>
            <a:off x="2227954" y="1792942"/>
            <a:ext cx="7590027" cy="584775"/>
          </a:xfrm>
          <a:prstGeom prst="rect">
            <a:avLst/>
          </a:prstGeom>
          <a:noFill/>
        </p:spPr>
        <p:txBody>
          <a:bodyPr wrap="none" rtlCol="0">
            <a:spAutoFit/>
          </a:bodyPr>
          <a:lstStyle/>
          <a:p>
            <a:r>
              <a:rPr lang="en-US" sz="3200" dirty="0">
                <a:latin typeface="Tenorite" pitchFamily="2" charset="0"/>
              </a:rPr>
              <a:t>Board of Directors - Cybersecurity Briefing</a:t>
            </a:r>
          </a:p>
        </p:txBody>
      </p:sp>
      <p:sp>
        <p:nvSpPr>
          <p:cNvPr id="8" name="TextBox 7">
            <a:extLst>
              <a:ext uri="{FF2B5EF4-FFF2-40B4-BE49-F238E27FC236}">
                <a16:creationId xmlns:a16="http://schemas.microsoft.com/office/drawing/2014/main" id="{13517A65-7889-BACA-8B84-9A3C74FCC08A}"/>
              </a:ext>
            </a:extLst>
          </p:cNvPr>
          <p:cNvSpPr txBox="1"/>
          <p:nvPr/>
        </p:nvSpPr>
        <p:spPr>
          <a:xfrm>
            <a:off x="4497645" y="197426"/>
            <a:ext cx="3196709" cy="584775"/>
          </a:xfrm>
          <a:prstGeom prst="rect">
            <a:avLst/>
          </a:prstGeom>
          <a:noFill/>
        </p:spPr>
        <p:txBody>
          <a:bodyPr wrap="none" rtlCol="0">
            <a:spAutoFit/>
          </a:bodyPr>
          <a:lstStyle/>
          <a:p>
            <a:r>
              <a:rPr lang="en-US" sz="3200" b="1" dirty="0">
                <a:solidFill>
                  <a:schemeClr val="tx2">
                    <a:lumMod val="50000"/>
                    <a:lumOff val="50000"/>
                  </a:schemeClr>
                </a:solidFill>
                <a:latin typeface="Tenorite" pitchFamily="2" charset="0"/>
              </a:rPr>
              <a:t>T H A N K   Y O U</a:t>
            </a:r>
          </a:p>
        </p:txBody>
      </p:sp>
    </p:spTree>
    <p:extLst>
      <p:ext uri="{BB962C8B-B14F-4D97-AF65-F5344CB8AC3E}">
        <p14:creationId xmlns:p14="http://schemas.microsoft.com/office/powerpoint/2010/main" val="75598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C681-EDD5-F66D-F3B3-43F8BAC911D3}"/>
            </a:ext>
          </a:extLst>
        </p:cNvPr>
        <p:cNvGrpSpPr/>
        <p:nvPr/>
      </p:nvGrpSpPr>
      <p:grpSpPr>
        <a:xfrm>
          <a:off x="0" y="0"/>
          <a:ext cx="0" cy="0"/>
          <a:chOff x="0" y="0"/>
          <a:chExt cx="0" cy="0"/>
        </a:xfrm>
      </p:grpSpPr>
      <p:pic>
        <p:nvPicPr>
          <p:cNvPr id="5" name="Picture 4" descr="A logo with a shield and text&#10;&#10;Description automatically generated">
            <a:extLst>
              <a:ext uri="{FF2B5EF4-FFF2-40B4-BE49-F238E27FC236}">
                <a16:creationId xmlns:a16="http://schemas.microsoft.com/office/drawing/2014/main" id="{A31061D3-2414-B89A-2207-7ADA23A50A7D}"/>
              </a:ext>
            </a:extLst>
          </p:cNvPr>
          <p:cNvPicPr>
            <a:picLocks noChangeAspect="1"/>
          </p:cNvPicPr>
          <p:nvPr/>
        </p:nvPicPr>
        <p:blipFill>
          <a:blip r:embed="rId2"/>
          <a:stretch>
            <a:fillRect/>
          </a:stretch>
        </p:blipFill>
        <p:spPr>
          <a:xfrm>
            <a:off x="11420061" y="6317534"/>
            <a:ext cx="771939" cy="540466"/>
          </a:xfrm>
          <a:prstGeom prst="rect">
            <a:avLst/>
          </a:prstGeom>
        </p:spPr>
      </p:pic>
      <p:pic>
        <p:nvPicPr>
          <p:cNvPr id="2" name="Picture 1" descr="A logo with a shield and text&#10;&#10;Description automatically generated">
            <a:extLst>
              <a:ext uri="{FF2B5EF4-FFF2-40B4-BE49-F238E27FC236}">
                <a16:creationId xmlns:a16="http://schemas.microsoft.com/office/drawing/2014/main" id="{91851379-AB29-C9DC-2C73-7B9B86AFEBF8}"/>
              </a:ext>
            </a:extLst>
          </p:cNvPr>
          <p:cNvPicPr>
            <a:picLocks noChangeAspect="1"/>
          </p:cNvPicPr>
          <p:nvPr/>
        </p:nvPicPr>
        <p:blipFill>
          <a:blip r:embed="rId2"/>
          <a:stretch>
            <a:fillRect/>
          </a:stretch>
        </p:blipFill>
        <p:spPr>
          <a:xfrm>
            <a:off x="11420061" y="6317534"/>
            <a:ext cx="771939" cy="540466"/>
          </a:xfrm>
          <a:prstGeom prst="rect">
            <a:avLst/>
          </a:prstGeom>
        </p:spPr>
      </p:pic>
      <p:sp>
        <p:nvSpPr>
          <p:cNvPr id="3" name="TextBox 2">
            <a:extLst>
              <a:ext uri="{FF2B5EF4-FFF2-40B4-BE49-F238E27FC236}">
                <a16:creationId xmlns:a16="http://schemas.microsoft.com/office/drawing/2014/main" id="{B58838BC-1492-6B43-3CA6-186E53CE420A}"/>
              </a:ext>
            </a:extLst>
          </p:cNvPr>
          <p:cNvSpPr txBox="1"/>
          <p:nvPr/>
        </p:nvSpPr>
        <p:spPr>
          <a:xfrm>
            <a:off x="2472504" y="485137"/>
            <a:ext cx="6372642" cy="5509200"/>
          </a:xfrm>
          <a:prstGeom prst="rect">
            <a:avLst/>
          </a:prstGeom>
          <a:noFill/>
        </p:spPr>
        <p:txBody>
          <a:bodyPr wrap="none" rtlCol="0">
            <a:spAutoFit/>
          </a:bodyPr>
          <a:lstStyle/>
          <a:p>
            <a:r>
              <a:rPr lang="en-US" sz="3200" b="1" dirty="0">
                <a:latin typeface="Tenorite" pitchFamily="2" charset="0"/>
              </a:rPr>
              <a:t>Did you find this resource helpful? </a:t>
            </a:r>
            <a:br>
              <a:rPr lang="en-US" sz="3200" b="1" dirty="0">
                <a:latin typeface="Tenorite" pitchFamily="2" charset="0"/>
              </a:rPr>
            </a:br>
            <a:r>
              <a:rPr lang="en-US" sz="3200" b="1" dirty="0">
                <a:latin typeface="Tenorite" pitchFamily="2" charset="0"/>
              </a:rPr>
              <a:t>Share your success with us!</a:t>
            </a:r>
          </a:p>
          <a:p>
            <a:endParaRPr lang="en-US" sz="3200" dirty="0">
              <a:latin typeface="Tenorite" pitchFamily="2" charset="0"/>
            </a:endParaRPr>
          </a:p>
          <a:p>
            <a:r>
              <a:rPr lang="en-US" sz="3200" dirty="0">
                <a:latin typeface="Tenorite" pitchFamily="2" charset="0"/>
              </a:rPr>
              <a:t>Web: 	</a:t>
            </a:r>
            <a:r>
              <a:rPr lang="en-US" sz="3200" dirty="0" err="1">
                <a:latin typeface="Tenorite" pitchFamily="2" charset="0"/>
              </a:rPr>
              <a:t>ArxNimbus.com</a:t>
            </a:r>
            <a:endParaRPr lang="en-US" sz="3200" dirty="0">
              <a:latin typeface="Tenorite" pitchFamily="2" charset="0"/>
            </a:endParaRPr>
          </a:p>
          <a:p>
            <a:r>
              <a:rPr lang="en-US" sz="3200" dirty="0">
                <a:latin typeface="Tenorite" pitchFamily="2" charset="0"/>
              </a:rPr>
              <a:t>Email: 	</a:t>
            </a:r>
            <a:r>
              <a:rPr lang="en-US" sz="3200" dirty="0">
                <a:latin typeface="Tenorite" pitchFamily="2" charset="0"/>
                <a:hlinkClick r:id="rId3"/>
              </a:rPr>
              <a:t>info@arxnimbus.com</a:t>
            </a:r>
            <a:endParaRPr lang="en-US" sz="3200" dirty="0">
              <a:latin typeface="Tenorite" pitchFamily="2" charset="0"/>
            </a:endParaRPr>
          </a:p>
          <a:p>
            <a:r>
              <a:rPr lang="en-US" sz="3200" dirty="0">
                <a:latin typeface="Tenorite" pitchFamily="2" charset="0"/>
              </a:rPr>
              <a:t>Toll-free: 	888-422-6584</a:t>
            </a:r>
          </a:p>
          <a:p>
            <a:endParaRPr lang="en-US" sz="3200" dirty="0">
              <a:latin typeface="Tenorite" pitchFamily="2" charset="0"/>
            </a:endParaRPr>
          </a:p>
          <a:p>
            <a:r>
              <a:rPr lang="en-US" sz="3200" dirty="0">
                <a:latin typeface="Tenorite" pitchFamily="2" charset="0"/>
              </a:rPr>
              <a:t>Follow us for more insights </a:t>
            </a:r>
          </a:p>
          <a:p>
            <a:r>
              <a:rPr lang="en-US" sz="3200" dirty="0">
                <a:latin typeface="Tenorite" pitchFamily="2" charset="0"/>
              </a:rPr>
              <a:t>on cybersecurity risk management.</a:t>
            </a:r>
          </a:p>
          <a:p>
            <a:r>
              <a:rPr lang="en-US" sz="3200" b="1" i="1" dirty="0">
                <a:latin typeface="Tenorite" pitchFamily="2" charset="0"/>
              </a:rPr>
              <a:t>#ACRQ: It’s not magic, it’s math!</a:t>
            </a:r>
          </a:p>
          <a:p>
            <a:endParaRPr lang="en-US" sz="3200" dirty="0">
              <a:latin typeface="Tenorite" pitchFamily="2" charset="0"/>
            </a:endParaRPr>
          </a:p>
        </p:txBody>
      </p:sp>
      <p:pic>
        <p:nvPicPr>
          <p:cNvPr id="4" name="Picture 3" descr="A group of icons on a black background&#10;&#10;Description automatically generated">
            <a:extLst>
              <a:ext uri="{FF2B5EF4-FFF2-40B4-BE49-F238E27FC236}">
                <a16:creationId xmlns:a16="http://schemas.microsoft.com/office/drawing/2014/main" id="{AAA36595-AD74-ED62-84FF-664A115C27AD}"/>
              </a:ext>
            </a:extLst>
          </p:cNvPr>
          <p:cNvPicPr>
            <a:picLocks noChangeAspect="1"/>
          </p:cNvPicPr>
          <p:nvPr/>
        </p:nvPicPr>
        <p:blipFill>
          <a:blip r:embed="rId4"/>
          <a:stretch>
            <a:fillRect/>
          </a:stretch>
        </p:blipFill>
        <p:spPr>
          <a:xfrm>
            <a:off x="773251" y="4005643"/>
            <a:ext cx="1663700" cy="825500"/>
          </a:xfrm>
          <a:prstGeom prst="rect">
            <a:avLst/>
          </a:prstGeom>
        </p:spPr>
      </p:pic>
      <p:pic>
        <p:nvPicPr>
          <p:cNvPr id="9" name="Picture 8" descr="A red eagle with black text&#10;&#10;Description automatically generated">
            <a:extLst>
              <a:ext uri="{FF2B5EF4-FFF2-40B4-BE49-F238E27FC236}">
                <a16:creationId xmlns:a16="http://schemas.microsoft.com/office/drawing/2014/main" id="{A22E906A-B870-7008-A62A-9194C79FA6B2}"/>
              </a:ext>
            </a:extLst>
          </p:cNvPr>
          <p:cNvPicPr>
            <a:picLocks noChangeAspect="1"/>
          </p:cNvPicPr>
          <p:nvPr/>
        </p:nvPicPr>
        <p:blipFill>
          <a:blip r:embed="rId5"/>
          <a:stretch>
            <a:fillRect/>
          </a:stretch>
        </p:blipFill>
        <p:spPr>
          <a:xfrm>
            <a:off x="865599" y="2044184"/>
            <a:ext cx="1479004" cy="1384816"/>
          </a:xfrm>
          <a:prstGeom prst="rect">
            <a:avLst/>
          </a:prstGeom>
        </p:spPr>
      </p:pic>
      <p:pic>
        <p:nvPicPr>
          <p:cNvPr id="10" name="Graphic 9" descr="Excellent with solid fill">
            <a:extLst>
              <a:ext uri="{FF2B5EF4-FFF2-40B4-BE49-F238E27FC236}">
                <a16:creationId xmlns:a16="http://schemas.microsoft.com/office/drawing/2014/main" id="{75639FAE-F4C6-612C-C564-1FC833EF4F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2240" y="428405"/>
            <a:ext cx="1187262" cy="1187262"/>
          </a:xfrm>
          <a:prstGeom prst="rect">
            <a:avLst/>
          </a:prstGeom>
        </p:spPr>
      </p:pic>
    </p:spTree>
    <p:extLst>
      <p:ext uri="{BB962C8B-B14F-4D97-AF65-F5344CB8AC3E}">
        <p14:creationId xmlns:p14="http://schemas.microsoft.com/office/powerpoint/2010/main" val="264176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49DED4-F9AB-7E98-5E9A-88ED15CD46E4}"/>
              </a:ext>
            </a:extLst>
          </p:cNvPr>
          <p:cNvSpPr txBox="1"/>
          <p:nvPr/>
        </p:nvSpPr>
        <p:spPr>
          <a:xfrm>
            <a:off x="1519517" y="2843301"/>
            <a:ext cx="9152966" cy="1477328"/>
          </a:xfrm>
          <a:prstGeom prst="rect">
            <a:avLst/>
          </a:prstGeom>
          <a:noFill/>
        </p:spPr>
        <p:txBody>
          <a:bodyPr wrap="square" rtlCol="0">
            <a:spAutoFit/>
          </a:bodyPr>
          <a:lstStyle/>
          <a:p>
            <a:r>
              <a:rPr lang="en-US" i="1" dirty="0">
                <a:effectLst/>
                <a:latin typeface="Tenorite" pitchFamily="2" charset="0"/>
              </a:rPr>
              <a:t>“Boards should have adequate access to cybersecurity</a:t>
            </a:r>
            <a:r>
              <a:rPr lang="en-US" dirty="0">
                <a:latin typeface="Tenorite" pitchFamily="2" charset="0"/>
              </a:rPr>
              <a:t> </a:t>
            </a:r>
            <a:r>
              <a:rPr lang="en-US" i="1" dirty="0">
                <a:effectLst/>
                <a:latin typeface="Tenorite" pitchFamily="2" charset="0"/>
              </a:rPr>
              <a:t>expertise, and discussions about cyber-risk management should be given regular</a:t>
            </a:r>
            <a:r>
              <a:rPr lang="en-US" dirty="0">
                <a:latin typeface="Tenorite" pitchFamily="2" charset="0"/>
              </a:rPr>
              <a:t> </a:t>
            </a:r>
            <a:r>
              <a:rPr lang="en-US" i="1" dirty="0">
                <a:effectLst/>
                <a:latin typeface="Tenorite" pitchFamily="2" charset="0"/>
              </a:rPr>
              <a:t>and adequate time on the board meeting agenda.”</a:t>
            </a:r>
          </a:p>
          <a:p>
            <a:endParaRPr lang="en-US" i="1" dirty="0">
              <a:latin typeface="Tenorite" pitchFamily="2" charset="0"/>
            </a:endParaRPr>
          </a:p>
          <a:p>
            <a:r>
              <a:rPr lang="en-US" i="1" dirty="0">
                <a:effectLst/>
                <a:latin typeface="Tenorite" pitchFamily="2" charset="0"/>
              </a:rPr>
              <a:t>				- National Association of Corporate Directors</a:t>
            </a:r>
            <a:r>
              <a:rPr lang="en-US" dirty="0">
                <a:latin typeface="Tenorite" pitchFamily="2" charset="0"/>
              </a:rPr>
              <a:t> </a:t>
            </a:r>
            <a:r>
              <a:rPr lang="en-US" i="1" dirty="0">
                <a:effectLst/>
                <a:latin typeface="Tenorite" pitchFamily="2" charset="0"/>
              </a:rPr>
              <a:t>(NACD)</a:t>
            </a:r>
            <a:endParaRPr lang="en-US" dirty="0">
              <a:effectLst/>
              <a:latin typeface="Tenorite" pitchFamily="2" charset="0"/>
            </a:endParaRPr>
          </a:p>
        </p:txBody>
      </p:sp>
      <p:sp>
        <p:nvSpPr>
          <p:cNvPr id="7" name="TextBox 6">
            <a:extLst>
              <a:ext uri="{FF2B5EF4-FFF2-40B4-BE49-F238E27FC236}">
                <a16:creationId xmlns:a16="http://schemas.microsoft.com/office/drawing/2014/main" id="{F8784A17-156E-4D8A-BACB-1B4FC62CBF02}"/>
              </a:ext>
            </a:extLst>
          </p:cNvPr>
          <p:cNvSpPr txBox="1"/>
          <p:nvPr/>
        </p:nvSpPr>
        <p:spPr>
          <a:xfrm>
            <a:off x="2227954" y="1792942"/>
            <a:ext cx="7590027" cy="584775"/>
          </a:xfrm>
          <a:prstGeom prst="rect">
            <a:avLst/>
          </a:prstGeom>
          <a:noFill/>
        </p:spPr>
        <p:txBody>
          <a:bodyPr wrap="none" rtlCol="0">
            <a:spAutoFit/>
          </a:bodyPr>
          <a:lstStyle/>
          <a:p>
            <a:r>
              <a:rPr lang="en-US" sz="3200" dirty="0">
                <a:latin typeface="Tenorite" pitchFamily="2" charset="0"/>
              </a:rPr>
              <a:t>Board of Directors - Cybersecurity Briefing</a:t>
            </a:r>
          </a:p>
        </p:txBody>
      </p:sp>
      <p:sp>
        <p:nvSpPr>
          <p:cNvPr id="8" name="TextBox 7">
            <a:extLst>
              <a:ext uri="{FF2B5EF4-FFF2-40B4-BE49-F238E27FC236}">
                <a16:creationId xmlns:a16="http://schemas.microsoft.com/office/drawing/2014/main" id="{374816CA-ACD0-1CB0-E451-D3E285AEA6D5}"/>
              </a:ext>
            </a:extLst>
          </p:cNvPr>
          <p:cNvSpPr txBox="1"/>
          <p:nvPr/>
        </p:nvSpPr>
        <p:spPr>
          <a:xfrm>
            <a:off x="4749317" y="187036"/>
            <a:ext cx="2674130" cy="584775"/>
          </a:xfrm>
          <a:prstGeom prst="rect">
            <a:avLst/>
          </a:prstGeom>
          <a:noFill/>
        </p:spPr>
        <p:txBody>
          <a:bodyPr wrap="none" rtlCol="0">
            <a:spAutoFit/>
          </a:bodyPr>
          <a:lstStyle/>
          <a:p>
            <a:r>
              <a:rPr lang="en-US" sz="3200" b="1" dirty="0">
                <a:solidFill>
                  <a:schemeClr val="tx2">
                    <a:lumMod val="50000"/>
                    <a:lumOff val="50000"/>
                  </a:schemeClr>
                </a:solidFill>
                <a:latin typeface="Tenorite" pitchFamily="2" charset="0"/>
              </a:rPr>
              <a:t>W E L C O M E</a:t>
            </a:r>
          </a:p>
        </p:txBody>
      </p:sp>
    </p:spTree>
    <p:extLst>
      <p:ext uri="{BB962C8B-B14F-4D97-AF65-F5344CB8AC3E}">
        <p14:creationId xmlns:p14="http://schemas.microsoft.com/office/powerpoint/2010/main" val="345677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EA5C-FFB2-E024-D146-FF403C8DEBEB}"/>
            </a:ext>
          </a:extLst>
        </p:cNvPr>
        <p:cNvGrpSpPr/>
        <p:nvPr/>
      </p:nvGrpSpPr>
      <p:grpSpPr>
        <a:xfrm>
          <a:off x="0" y="0"/>
          <a:ext cx="0" cy="0"/>
          <a:chOff x="0" y="0"/>
          <a:chExt cx="0" cy="0"/>
        </a:xfrm>
      </p:grpSpPr>
      <p:pic>
        <p:nvPicPr>
          <p:cNvPr id="1026" name="Picture 2" descr="The Uhler Group - NACD">
            <a:extLst>
              <a:ext uri="{FF2B5EF4-FFF2-40B4-BE49-F238E27FC236}">
                <a16:creationId xmlns:a16="http://schemas.microsoft.com/office/drawing/2014/main" id="{86ED30B5-14EC-24CA-6566-5620E41D1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595" y="272633"/>
            <a:ext cx="2700810" cy="13546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Box 3">
            <a:extLst>
              <a:ext uri="{FF2B5EF4-FFF2-40B4-BE49-F238E27FC236}">
                <a16:creationId xmlns:a16="http://schemas.microsoft.com/office/drawing/2014/main" id="{257E5E56-9948-6761-84C3-47F4D92064ED}"/>
              </a:ext>
            </a:extLst>
          </p:cNvPr>
          <p:cNvGraphicFramePr/>
          <p:nvPr>
            <p:extLst>
              <p:ext uri="{D42A27DB-BD31-4B8C-83A1-F6EECF244321}">
                <p14:modId xmlns:p14="http://schemas.microsoft.com/office/powerpoint/2010/main" val="2753885934"/>
              </p:ext>
            </p:extLst>
          </p:nvPr>
        </p:nvGraphicFramePr>
        <p:xfrm>
          <a:off x="236742" y="2005071"/>
          <a:ext cx="11385545" cy="405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84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EFAE-2CCD-64AC-8D64-C07B7C5F7A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8F66D9-BFF1-16C7-8ED1-570FC18F4FE9}"/>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2095AB30-8AC3-7BFF-448B-02FF20B09961}"/>
              </a:ext>
            </a:extLst>
          </p:cNvPr>
          <p:cNvPicPr>
            <a:picLocks noChangeAspect="1"/>
          </p:cNvPicPr>
          <p:nvPr/>
        </p:nvPicPr>
        <p:blipFill>
          <a:blip r:embed="rId2"/>
          <a:srcRect r="76079"/>
          <a:stretch/>
        </p:blipFill>
        <p:spPr>
          <a:xfrm>
            <a:off x="3851920" y="1569478"/>
            <a:ext cx="4488160" cy="3073427"/>
          </a:xfrm>
          <a:prstGeom prst="rect">
            <a:avLst/>
          </a:prstGeom>
        </p:spPr>
      </p:pic>
    </p:spTree>
    <p:extLst>
      <p:ext uri="{BB962C8B-B14F-4D97-AF65-F5344CB8AC3E}">
        <p14:creationId xmlns:p14="http://schemas.microsoft.com/office/powerpoint/2010/main" val="201085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p Arrow 14">
            <a:extLst>
              <a:ext uri="{FF2B5EF4-FFF2-40B4-BE49-F238E27FC236}">
                <a16:creationId xmlns:a16="http://schemas.microsoft.com/office/drawing/2014/main" id="{FFEC76F2-5DB5-E175-D2F7-44502147EFA4}"/>
              </a:ext>
            </a:extLst>
          </p:cNvPr>
          <p:cNvSpPr/>
          <p:nvPr/>
        </p:nvSpPr>
        <p:spPr>
          <a:xfrm rot="8000888">
            <a:off x="2563398" y="3383313"/>
            <a:ext cx="191494" cy="988492"/>
          </a:xfrm>
          <a:prstGeom prst="up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enorite" pitchFamily="2" charset="0"/>
            </a:endParaRPr>
          </a:p>
        </p:txBody>
      </p:sp>
      <p:sp>
        <p:nvSpPr>
          <p:cNvPr id="13" name="Up Arrow 12">
            <a:extLst>
              <a:ext uri="{FF2B5EF4-FFF2-40B4-BE49-F238E27FC236}">
                <a16:creationId xmlns:a16="http://schemas.microsoft.com/office/drawing/2014/main" id="{851B0B97-D45A-AC4B-71DA-15DAB157017C}"/>
              </a:ext>
            </a:extLst>
          </p:cNvPr>
          <p:cNvSpPr/>
          <p:nvPr/>
        </p:nvSpPr>
        <p:spPr>
          <a:xfrm rot="18850845">
            <a:off x="6957014" y="1692631"/>
            <a:ext cx="182465" cy="2665468"/>
          </a:xfrm>
          <a:prstGeom prst="up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enorite" pitchFamily="2" charset="0"/>
            </a:endParaRPr>
          </a:p>
        </p:txBody>
      </p:sp>
      <p:sp>
        <p:nvSpPr>
          <p:cNvPr id="14" name="Up Arrow 13">
            <a:extLst>
              <a:ext uri="{FF2B5EF4-FFF2-40B4-BE49-F238E27FC236}">
                <a16:creationId xmlns:a16="http://schemas.microsoft.com/office/drawing/2014/main" id="{8CAAF72F-7A89-CCAD-2F81-1C12062D7A8C}"/>
              </a:ext>
            </a:extLst>
          </p:cNvPr>
          <p:cNvSpPr/>
          <p:nvPr/>
        </p:nvSpPr>
        <p:spPr>
          <a:xfrm rot="1495122">
            <a:off x="4245204" y="2374453"/>
            <a:ext cx="216816" cy="1715829"/>
          </a:xfrm>
          <a:prstGeom prst="up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enorite" pitchFamily="2" charset="0"/>
            </a:endParaRPr>
          </a:p>
        </p:txBody>
      </p:sp>
      <p:sp>
        <p:nvSpPr>
          <p:cNvPr id="5" name="TextBox 4">
            <a:extLst>
              <a:ext uri="{FF2B5EF4-FFF2-40B4-BE49-F238E27FC236}">
                <a16:creationId xmlns:a16="http://schemas.microsoft.com/office/drawing/2014/main" id="{762AF0C1-9206-ABE0-8A31-AFBE19570F6E}"/>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Tenorite" pitchFamily="2" charset="0"/>
              </a:rPr>
              <a:t>Thrivaca</a:t>
            </a:r>
            <a:r>
              <a:rPr lang="en-US" sz="1400" b="1" baseline="30000" dirty="0">
                <a:solidFill>
                  <a:schemeClr val="bg1"/>
                </a:solidFill>
                <a:latin typeface="Tenorite" pitchFamily="2" charset="0"/>
              </a:rPr>
              <a:t>TM</a:t>
            </a:r>
            <a:r>
              <a:rPr lang="en-US" sz="2400" b="1" dirty="0">
                <a:solidFill>
                  <a:schemeClr val="bg1"/>
                </a:solidFill>
                <a:latin typeface="Tenorite" pitchFamily="2" charset="0"/>
              </a:rPr>
              <a:t> in Action</a:t>
            </a:r>
          </a:p>
          <a:p>
            <a:endParaRPr lang="en-US" sz="2400" b="1" dirty="0">
              <a:solidFill>
                <a:schemeClr val="bg1"/>
              </a:solidFill>
              <a:latin typeface="Tenorite" pitchFamily="2" charset="0"/>
            </a:endParaRPr>
          </a:p>
        </p:txBody>
      </p:sp>
      <p:sp>
        <p:nvSpPr>
          <p:cNvPr id="6" name="Oval 5">
            <a:extLst>
              <a:ext uri="{FF2B5EF4-FFF2-40B4-BE49-F238E27FC236}">
                <a16:creationId xmlns:a16="http://schemas.microsoft.com/office/drawing/2014/main" id="{DA0A1DC1-DD71-4A5E-4D34-530F67009B3E}"/>
              </a:ext>
            </a:extLst>
          </p:cNvPr>
          <p:cNvSpPr/>
          <p:nvPr/>
        </p:nvSpPr>
        <p:spPr>
          <a:xfrm>
            <a:off x="2876746" y="3847708"/>
            <a:ext cx="1742388" cy="1742387"/>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enorite" pitchFamily="2" charset="0"/>
              </a:rPr>
              <a:t>Vulnerabilities</a:t>
            </a:r>
          </a:p>
        </p:txBody>
      </p:sp>
      <p:sp>
        <p:nvSpPr>
          <p:cNvPr id="7" name="Oval 6">
            <a:extLst>
              <a:ext uri="{FF2B5EF4-FFF2-40B4-BE49-F238E27FC236}">
                <a16:creationId xmlns:a16="http://schemas.microsoft.com/office/drawing/2014/main" id="{16C9961B-4CAA-49AC-F01F-EE026FD10DB3}"/>
              </a:ext>
            </a:extLst>
          </p:cNvPr>
          <p:cNvSpPr/>
          <p:nvPr/>
        </p:nvSpPr>
        <p:spPr>
          <a:xfrm>
            <a:off x="4413678" y="874638"/>
            <a:ext cx="1742388" cy="1742387"/>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enorite" pitchFamily="2" charset="0"/>
              </a:rPr>
              <a:t>Risks</a:t>
            </a:r>
          </a:p>
        </p:txBody>
      </p:sp>
      <p:sp>
        <p:nvSpPr>
          <p:cNvPr id="8" name="Oval 7">
            <a:extLst>
              <a:ext uri="{FF2B5EF4-FFF2-40B4-BE49-F238E27FC236}">
                <a16:creationId xmlns:a16="http://schemas.microsoft.com/office/drawing/2014/main" id="{D5148249-8DAA-C3AC-0572-4AF47E8305A5}"/>
              </a:ext>
            </a:extLst>
          </p:cNvPr>
          <p:cNvSpPr/>
          <p:nvPr/>
        </p:nvSpPr>
        <p:spPr>
          <a:xfrm>
            <a:off x="7572866" y="3847707"/>
            <a:ext cx="1742388" cy="174238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enorite" pitchFamily="2" charset="0"/>
              </a:rPr>
              <a:t>Threats</a:t>
            </a:r>
          </a:p>
        </p:txBody>
      </p:sp>
      <p:sp>
        <p:nvSpPr>
          <p:cNvPr id="9" name="Rounded Rectangle 8">
            <a:extLst>
              <a:ext uri="{FF2B5EF4-FFF2-40B4-BE49-F238E27FC236}">
                <a16:creationId xmlns:a16="http://schemas.microsoft.com/office/drawing/2014/main" id="{4545615A-2314-8E0C-715C-15C9FB01518B}"/>
              </a:ext>
            </a:extLst>
          </p:cNvPr>
          <p:cNvSpPr/>
          <p:nvPr/>
        </p:nvSpPr>
        <p:spPr>
          <a:xfrm>
            <a:off x="4637179" y="2925800"/>
            <a:ext cx="2372035" cy="12726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enorite" pitchFamily="2" charset="0"/>
              </a:rPr>
              <a:t>Organization</a:t>
            </a:r>
          </a:p>
          <a:p>
            <a:pPr algn="ctr"/>
            <a:endParaRPr lang="en-US" sz="1600" b="1" dirty="0">
              <a:latin typeface="Tenorite" pitchFamily="2" charset="0"/>
            </a:endParaRPr>
          </a:p>
          <a:p>
            <a:pPr algn="ctr"/>
            <a:endParaRPr lang="en-US" sz="1600" b="1" dirty="0">
              <a:latin typeface="Tenorite" pitchFamily="2" charset="0"/>
            </a:endParaRPr>
          </a:p>
          <a:p>
            <a:pPr algn="ctr"/>
            <a:endParaRPr lang="en-US" sz="1600" b="1" dirty="0">
              <a:latin typeface="Tenorite" pitchFamily="2" charset="0"/>
            </a:endParaRPr>
          </a:p>
        </p:txBody>
      </p:sp>
      <p:sp>
        <p:nvSpPr>
          <p:cNvPr id="10" name="Triangle 9">
            <a:extLst>
              <a:ext uri="{FF2B5EF4-FFF2-40B4-BE49-F238E27FC236}">
                <a16:creationId xmlns:a16="http://schemas.microsoft.com/office/drawing/2014/main" id="{A7AABAA6-A453-A869-7A22-787F2A63EB82}"/>
              </a:ext>
            </a:extLst>
          </p:cNvPr>
          <p:cNvSpPr/>
          <p:nvPr/>
        </p:nvSpPr>
        <p:spPr>
          <a:xfrm>
            <a:off x="339365" y="2135173"/>
            <a:ext cx="2537381" cy="1742387"/>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Tenorite" pitchFamily="2" charset="0"/>
              </a:rPr>
              <a:t>Capabilities</a:t>
            </a:r>
          </a:p>
        </p:txBody>
      </p:sp>
      <p:sp>
        <p:nvSpPr>
          <p:cNvPr id="11" name="Left-Right Arrow 10">
            <a:extLst>
              <a:ext uri="{FF2B5EF4-FFF2-40B4-BE49-F238E27FC236}">
                <a16:creationId xmlns:a16="http://schemas.microsoft.com/office/drawing/2014/main" id="{662537CE-E12C-EAE4-C14B-D03E40D6BDEB}"/>
              </a:ext>
            </a:extLst>
          </p:cNvPr>
          <p:cNvSpPr/>
          <p:nvPr/>
        </p:nvSpPr>
        <p:spPr>
          <a:xfrm>
            <a:off x="4619134" y="4603374"/>
            <a:ext cx="2953732" cy="292231"/>
          </a:xfrm>
          <a:prstGeom prst="lef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enorite" pitchFamily="2" charset="0"/>
            </a:endParaRPr>
          </a:p>
        </p:txBody>
      </p:sp>
      <p:sp>
        <p:nvSpPr>
          <p:cNvPr id="12" name="TextBox 11">
            <a:extLst>
              <a:ext uri="{FF2B5EF4-FFF2-40B4-BE49-F238E27FC236}">
                <a16:creationId xmlns:a16="http://schemas.microsoft.com/office/drawing/2014/main" id="{7D2E47F4-D713-9AB0-465C-0D3AC94061DE}"/>
              </a:ext>
            </a:extLst>
          </p:cNvPr>
          <p:cNvSpPr txBox="1"/>
          <p:nvPr/>
        </p:nvSpPr>
        <p:spPr>
          <a:xfrm>
            <a:off x="4813395" y="5013560"/>
            <a:ext cx="3182472" cy="1384995"/>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Tenorite" pitchFamily="2" charset="0"/>
              </a:rPr>
              <a:t>Actuarial loss analysis</a:t>
            </a:r>
          </a:p>
          <a:p>
            <a:pPr marL="285750" indent="-285750">
              <a:buFont typeface="Arial" panose="020B0604020202020204" pitchFamily="34" charset="0"/>
              <a:buChar char="•"/>
            </a:pPr>
            <a:r>
              <a:rPr lang="en-US" sz="1400" i="1" dirty="0">
                <a:latin typeface="Tenorite" pitchFamily="2" charset="0"/>
              </a:rPr>
              <a:t>47,000 known vuln-threat pairings</a:t>
            </a:r>
          </a:p>
          <a:p>
            <a:pPr marL="285750" indent="-285750">
              <a:buFont typeface="Arial" panose="020B0604020202020204" pitchFamily="34" charset="0"/>
              <a:buChar char="•"/>
            </a:pPr>
            <a:r>
              <a:rPr lang="en-US" sz="1400" i="1" dirty="0">
                <a:latin typeface="Tenorite" pitchFamily="2" charset="0"/>
              </a:rPr>
              <a:t>Scaled to enterprise </a:t>
            </a:r>
          </a:p>
          <a:p>
            <a:pPr marL="285750" indent="-285750">
              <a:buFont typeface="Arial" panose="020B0604020202020204" pitchFamily="34" charset="0"/>
              <a:buChar char="•"/>
            </a:pPr>
            <a:r>
              <a:rPr lang="en-US" sz="1400" i="1" dirty="0">
                <a:latin typeface="Tenorite" pitchFamily="2" charset="0"/>
              </a:rPr>
              <a:t>Industry-specific pattern data</a:t>
            </a:r>
          </a:p>
          <a:p>
            <a:pPr marL="285750" indent="-285750">
              <a:buFont typeface="Arial" panose="020B0604020202020204" pitchFamily="34" charset="0"/>
              <a:buChar char="•"/>
            </a:pPr>
            <a:r>
              <a:rPr lang="en-US" sz="1400" i="1" dirty="0">
                <a:latin typeface="Tenorite" pitchFamily="2" charset="0"/>
              </a:rPr>
              <a:t>NIST-approved</a:t>
            </a:r>
          </a:p>
          <a:p>
            <a:pPr marL="285750" indent="-285750" algn="ctr">
              <a:buFont typeface="Arial" panose="020B0604020202020204" pitchFamily="34" charset="0"/>
              <a:buChar char="•"/>
            </a:pPr>
            <a:endParaRPr lang="en-US" sz="1400" i="1" dirty="0">
              <a:latin typeface="Tenorite" pitchFamily="2" charset="0"/>
            </a:endParaRPr>
          </a:p>
        </p:txBody>
      </p:sp>
      <p:sp>
        <p:nvSpPr>
          <p:cNvPr id="17" name="Donut 16">
            <a:extLst>
              <a:ext uri="{FF2B5EF4-FFF2-40B4-BE49-F238E27FC236}">
                <a16:creationId xmlns:a16="http://schemas.microsoft.com/office/drawing/2014/main" id="{86435BB1-43D1-3736-34B1-A6AB34002A4B}"/>
              </a:ext>
            </a:extLst>
          </p:cNvPr>
          <p:cNvSpPr/>
          <p:nvPr/>
        </p:nvSpPr>
        <p:spPr>
          <a:xfrm>
            <a:off x="122549" y="517891"/>
            <a:ext cx="10202888" cy="6156286"/>
          </a:xfrm>
          <a:prstGeom prst="donut">
            <a:avLst>
              <a:gd name="adj" fmla="val 17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enorite" pitchFamily="2" charset="0"/>
            </a:endParaRPr>
          </a:p>
        </p:txBody>
      </p:sp>
      <p:sp>
        <p:nvSpPr>
          <p:cNvPr id="19" name="Rectangle 18">
            <a:extLst>
              <a:ext uri="{FF2B5EF4-FFF2-40B4-BE49-F238E27FC236}">
                <a16:creationId xmlns:a16="http://schemas.microsoft.com/office/drawing/2014/main" id="{5D326278-6995-53AD-301C-FD90C3C148D3}"/>
              </a:ext>
            </a:extLst>
          </p:cNvPr>
          <p:cNvSpPr/>
          <p:nvPr/>
        </p:nvSpPr>
        <p:spPr>
          <a:xfrm>
            <a:off x="4704554" y="3275558"/>
            <a:ext cx="2113609" cy="1848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dirty="0">
                <a:latin typeface="Tenorite" pitchFamily="2" charset="0"/>
              </a:rPr>
              <a:t>Cybersecurity Exposure</a:t>
            </a:r>
          </a:p>
        </p:txBody>
      </p:sp>
      <p:sp>
        <p:nvSpPr>
          <p:cNvPr id="20" name="Rectangle 19">
            <a:extLst>
              <a:ext uri="{FF2B5EF4-FFF2-40B4-BE49-F238E27FC236}">
                <a16:creationId xmlns:a16="http://schemas.microsoft.com/office/drawing/2014/main" id="{9B8E2FD2-2EFA-55B5-93BA-15C5CEF09693}"/>
              </a:ext>
            </a:extLst>
          </p:cNvPr>
          <p:cNvSpPr/>
          <p:nvPr/>
        </p:nvSpPr>
        <p:spPr>
          <a:xfrm>
            <a:off x="4704554" y="3439462"/>
            <a:ext cx="2113609" cy="1916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dirty="0">
                <a:latin typeface="Tenorite" pitchFamily="2" charset="0"/>
              </a:rPr>
              <a:t>Will - Investment - Action</a:t>
            </a:r>
          </a:p>
        </p:txBody>
      </p:sp>
      <p:sp>
        <p:nvSpPr>
          <p:cNvPr id="21" name="Rectangle 20">
            <a:extLst>
              <a:ext uri="{FF2B5EF4-FFF2-40B4-BE49-F238E27FC236}">
                <a16:creationId xmlns:a16="http://schemas.microsoft.com/office/drawing/2014/main" id="{665893C3-3C4D-6881-A3B2-58A618991460}"/>
              </a:ext>
            </a:extLst>
          </p:cNvPr>
          <p:cNvSpPr/>
          <p:nvPr/>
        </p:nvSpPr>
        <p:spPr>
          <a:xfrm>
            <a:off x="4712591" y="3599163"/>
            <a:ext cx="2113609" cy="172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dirty="0">
                <a:latin typeface="Tenorite" pitchFamily="2" charset="0"/>
              </a:rPr>
              <a:t>Residual Exposure</a:t>
            </a:r>
          </a:p>
        </p:txBody>
      </p:sp>
      <p:sp>
        <p:nvSpPr>
          <p:cNvPr id="22" name="Rectangle 21">
            <a:extLst>
              <a:ext uri="{FF2B5EF4-FFF2-40B4-BE49-F238E27FC236}">
                <a16:creationId xmlns:a16="http://schemas.microsoft.com/office/drawing/2014/main" id="{21B9185D-52C6-803F-8FA4-F6D4A5E62117}"/>
              </a:ext>
            </a:extLst>
          </p:cNvPr>
          <p:cNvSpPr/>
          <p:nvPr/>
        </p:nvSpPr>
        <p:spPr>
          <a:xfrm>
            <a:off x="4712591" y="3744661"/>
            <a:ext cx="2113609" cy="1842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100" dirty="0">
                <a:latin typeface="Tenorite" pitchFamily="2" charset="0"/>
              </a:rPr>
              <a:t>Issues - Compliance - Loss</a:t>
            </a:r>
          </a:p>
        </p:txBody>
      </p:sp>
      <p:sp>
        <p:nvSpPr>
          <p:cNvPr id="23" name="Rectangle 22">
            <a:extLst>
              <a:ext uri="{FF2B5EF4-FFF2-40B4-BE49-F238E27FC236}">
                <a16:creationId xmlns:a16="http://schemas.microsoft.com/office/drawing/2014/main" id="{B6C799B6-5CAE-5ACA-E2A8-A73563CB6343}"/>
              </a:ext>
            </a:extLst>
          </p:cNvPr>
          <p:cNvSpPr/>
          <p:nvPr/>
        </p:nvSpPr>
        <p:spPr>
          <a:xfrm>
            <a:off x="4712592" y="3915457"/>
            <a:ext cx="2189020" cy="1589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latin typeface="Tenorite" pitchFamily="2" charset="0"/>
              </a:rPr>
              <a:t>   Analysis ==&gt; Directed Action</a:t>
            </a:r>
          </a:p>
        </p:txBody>
      </p:sp>
      <p:sp>
        <p:nvSpPr>
          <p:cNvPr id="26" name="Rounded Rectangle 25">
            <a:extLst>
              <a:ext uri="{FF2B5EF4-FFF2-40B4-BE49-F238E27FC236}">
                <a16:creationId xmlns:a16="http://schemas.microsoft.com/office/drawing/2014/main" id="{72C50911-D03A-7776-D395-BFA37AEDD13F}"/>
              </a:ext>
            </a:extLst>
          </p:cNvPr>
          <p:cNvSpPr/>
          <p:nvPr/>
        </p:nvSpPr>
        <p:spPr>
          <a:xfrm>
            <a:off x="6595986" y="1389171"/>
            <a:ext cx="1963192" cy="104503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1" dirty="0">
              <a:latin typeface="Tenorite" pitchFamily="2" charset="0"/>
            </a:endParaRPr>
          </a:p>
          <a:p>
            <a:pPr algn="ctr"/>
            <a:r>
              <a:rPr lang="en-US" b="1" i="1" dirty="0">
                <a:latin typeface="Tenorite" pitchFamily="2" charset="0"/>
              </a:rPr>
              <a:t>Digital Twin</a:t>
            </a:r>
          </a:p>
          <a:p>
            <a:pPr algn="ctr"/>
            <a:endParaRPr lang="en-US" b="1" i="1" dirty="0">
              <a:latin typeface="Tenorite" pitchFamily="2" charset="0"/>
            </a:endParaRPr>
          </a:p>
        </p:txBody>
      </p:sp>
      <p:sp>
        <p:nvSpPr>
          <p:cNvPr id="16" name="Diamond 15">
            <a:extLst>
              <a:ext uri="{FF2B5EF4-FFF2-40B4-BE49-F238E27FC236}">
                <a16:creationId xmlns:a16="http://schemas.microsoft.com/office/drawing/2014/main" id="{D52AEC84-3B2A-8D51-EDA1-4AA47A7DABE9}"/>
              </a:ext>
            </a:extLst>
          </p:cNvPr>
          <p:cNvSpPr/>
          <p:nvPr/>
        </p:nvSpPr>
        <p:spPr>
          <a:xfrm>
            <a:off x="2876746" y="282251"/>
            <a:ext cx="7072414" cy="2728339"/>
          </a:xfrm>
          <a:prstGeom prst="diamond">
            <a:avLst/>
          </a:prstGeom>
          <a:solidFill>
            <a:schemeClr val="accent1">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enorite" pitchFamily="2" charset="0"/>
            </a:endParaRPr>
          </a:p>
        </p:txBody>
      </p:sp>
      <p:sp>
        <p:nvSpPr>
          <p:cNvPr id="24" name="Rectangular Callout 23">
            <a:extLst>
              <a:ext uri="{FF2B5EF4-FFF2-40B4-BE49-F238E27FC236}">
                <a16:creationId xmlns:a16="http://schemas.microsoft.com/office/drawing/2014/main" id="{D0A718BF-1B93-34FF-1AA3-F67D5AB3B227}"/>
              </a:ext>
            </a:extLst>
          </p:cNvPr>
          <p:cNvSpPr/>
          <p:nvPr/>
        </p:nvSpPr>
        <p:spPr>
          <a:xfrm>
            <a:off x="3539503" y="3654544"/>
            <a:ext cx="932330" cy="472711"/>
          </a:xfrm>
          <a:prstGeom prst="wedge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enorite" pitchFamily="2" charset="0"/>
              </a:rPr>
              <a:t>2000s</a:t>
            </a:r>
          </a:p>
        </p:txBody>
      </p:sp>
      <p:sp>
        <p:nvSpPr>
          <p:cNvPr id="25" name="Rectangular Callout 24">
            <a:extLst>
              <a:ext uri="{FF2B5EF4-FFF2-40B4-BE49-F238E27FC236}">
                <a16:creationId xmlns:a16="http://schemas.microsoft.com/office/drawing/2014/main" id="{7D0D613F-34AF-A0E4-3B19-A42FE17A4DE1}"/>
              </a:ext>
            </a:extLst>
          </p:cNvPr>
          <p:cNvSpPr/>
          <p:nvPr/>
        </p:nvSpPr>
        <p:spPr>
          <a:xfrm>
            <a:off x="8441423" y="3611351"/>
            <a:ext cx="932330" cy="472711"/>
          </a:xfrm>
          <a:prstGeom prst="wedge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enorite" pitchFamily="2" charset="0"/>
              </a:rPr>
              <a:t>2010s</a:t>
            </a:r>
          </a:p>
        </p:txBody>
      </p:sp>
      <p:sp>
        <p:nvSpPr>
          <p:cNvPr id="27" name="Rectangular Callout 26">
            <a:extLst>
              <a:ext uri="{FF2B5EF4-FFF2-40B4-BE49-F238E27FC236}">
                <a16:creationId xmlns:a16="http://schemas.microsoft.com/office/drawing/2014/main" id="{5FEB832C-86C5-18EF-BA72-3B958CC1DD1A}"/>
              </a:ext>
            </a:extLst>
          </p:cNvPr>
          <p:cNvSpPr/>
          <p:nvPr/>
        </p:nvSpPr>
        <p:spPr>
          <a:xfrm>
            <a:off x="4971646" y="562917"/>
            <a:ext cx="932330" cy="472711"/>
          </a:xfrm>
          <a:prstGeom prst="wedge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enorite" pitchFamily="2" charset="0"/>
              </a:rPr>
              <a:t>2020s</a:t>
            </a:r>
          </a:p>
        </p:txBody>
      </p:sp>
      <p:sp>
        <p:nvSpPr>
          <p:cNvPr id="28" name="Rectangular Callout 27">
            <a:extLst>
              <a:ext uri="{FF2B5EF4-FFF2-40B4-BE49-F238E27FC236}">
                <a16:creationId xmlns:a16="http://schemas.microsoft.com/office/drawing/2014/main" id="{97254DF1-2571-F083-CD7B-AFB5A6F0B068}"/>
              </a:ext>
            </a:extLst>
          </p:cNvPr>
          <p:cNvSpPr/>
          <p:nvPr/>
        </p:nvSpPr>
        <p:spPr>
          <a:xfrm>
            <a:off x="7760332" y="986306"/>
            <a:ext cx="932330" cy="472711"/>
          </a:xfrm>
          <a:prstGeom prst="wedge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enorite" pitchFamily="2" charset="0"/>
              </a:rPr>
              <a:t>2025+</a:t>
            </a:r>
          </a:p>
        </p:txBody>
      </p:sp>
      <p:sp>
        <p:nvSpPr>
          <p:cNvPr id="30" name="TextBox 29">
            <a:extLst>
              <a:ext uri="{FF2B5EF4-FFF2-40B4-BE49-F238E27FC236}">
                <a16:creationId xmlns:a16="http://schemas.microsoft.com/office/drawing/2014/main" id="{FFED3BB4-9423-9AEE-2B12-E7ABF304B610}"/>
              </a:ext>
            </a:extLst>
          </p:cNvPr>
          <p:cNvSpPr txBox="1"/>
          <p:nvPr/>
        </p:nvSpPr>
        <p:spPr>
          <a:xfrm>
            <a:off x="8860246" y="61249"/>
            <a:ext cx="3182472" cy="1600438"/>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Tenorite" pitchFamily="2" charset="0"/>
              </a:rPr>
              <a:t>SBOM</a:t>
            </a:r>
          </a:p>
          <a:p>
            <a:pPr marL="285750" indent="-285750">
              <a:buFont typeface="Arial" panose="020B0604020202020204" pitchFamily="34" charset="0"/>
              <a:buChar char="•"/>
            </a:pPr>
            <a:r>
              <a:rPr lang="en-US" sz="1400" i="1" dirty="0">
                <a:latin typeface="Tenorite" pitchFamily="2" charset="0"/>
              </a:rPr>
              <a:t>AIBOM</a:t>
            </a:r>
          </a:p>
          <a:p>
            <a:pPr marL="285750" indent="-285750">
              <a:buFont typeface="Arial" panose="020B0604020202020204" pitchFamily="34" charset="0"/>
              <a:buChar char="•"/>
            </a:pPr>
            <a:r>
              <a:rPr lang="en-US" sz="1400" i="1" dirty="0">
                <a:latin typeface="Tenorite" pitchFamily="2" charset="0"/>
              </a:rPr>
              <a:t>Optimization</a:t>
            </a:r>
          </a:p>
          <a:p>
            <a:pPr marL="285750" indent="-285750">
              <a:buFont typeface="Arial" panose="020B0604020202020204" pitchFamily="34" charset="0"/>
              <a:buChar char="•"/>
            </a:pPr>
            <a:r>
              <a:rPr lang="en-US" sz="1400" i="1" dirty="0">
                <a:latin typeface="Tenorite" pitchFamily="2" charset="0"/>
              </a:rPr>
              <a:t>Nation-state readiness</a:t>
            </a:r>
          </a:p>
          <a:p>
            <a:pPr marL="285750" indent="-285750">
              <a:buFont typeface="Arial" panose="020B0604020202020204" pitchFamily="34" charset="0"/>
              <a:buChar char="•"/>
            </a:pPr>
            <a:r>
              <a:rPr lang="en-US" sz="1400" i="1" dirty="0">
                <a:latin typeface="Tenorite" pitchFamily="2" charset="0"/>
              </a:rPr>
              <a:t>Business &lt;==&gt; Tech integration</a:t>
            </a:r>
          </a:p>
          <a:p>
            <a:pPr marL="285750" indent="-285750">
              <a:buFont typeface="Arial" panose="020B0604020202020204" pitchFamily="34" charset="0"/>
              <a:buChar char="•"/>
            </a:pPr>
            <a:r>
              <a:rPr lang="en-US" sz="1400" i="1" dirty="0">
                <a:latin typeface="Tenorite" pitchFamily="2" charset="0"/>
              </a:rPr>
              <a:t>Quantum preparedness</a:t>
            </a:r>
          </a:p>
          <a:p>
            <a:pPr marL="285750" indent="-285750" algn="ctr">
              <a:buFont typeface="Arial" panose="020B0604020202020204" pitchFamily="34" charset="0"/>
              <a:buChar char="•"/>
            </a:pPr>
            <a:endParaRPr lang="en-US" sz="1400" i="1" dirty="0">
              <a:latin typeface="Tenorite" pitchFamily="2" charset="0"/>
            </a:endParaRPr>
          </a:p>
        </p:txBody>
      </p:sp>
      <p:sp>
        <p:nvSpPr>
          <p:cNvPr id="2" name="TextBox 1">
            <a:extLst>
              <a:ext uri="{FF2B5EF4-FFF2-40B4-BE49-F238E27FC236}">
                <a16:creationId xmlns:a16="http://schemas.microsoft.com/office/drawing/2014/main" id="{0BC00BFA-8D88-ED6B-FD9B-38E08D756935}"/>
              </a:ext>
            </a:extLst>
          </p:cNvPr>
          <p:cNvSpPr txBox="1"/>
          <p:nvPr/>
        </p:nvSpPr>
        <p:spPr>
          <a:xfrm>
            <a:off x="207781" y="268667"/>
            <a:ext cx="3030766" cy="646331"/>
          </a:xfrm>
          <a:prstGeom prst="rect">
            <a:avLst/>
          </a:prstGeom>
          <a:noFill/>
        </p:spPr>
        <p:txBody>
          <a:bodyPr wrap="none" rtlCol="0">
            <a:spAutoFit/>
          </a:bodyPr>
          <a:lstStyle/>
          <a:p>
            <a:r>
              <a:rPr lang="en-US" b="1" dirty="0"/>
              <a:t>Our Coherent and Strategic</a:t>
            </a:r>
          </a:p>
          <a:p>
            <a:r>
              <a:rPr lang="en-US" b="1" dirty="0"/>
              <a:t>Cybersecurity Program</a:t>
            </a:r>
          </a:p>
        </p:txBody>
      </p:sp>
    </p:spTree>
    <p:extLst>
      <p:ext uri="{BB962C8B-B14F-4D97-AF65-F5344CB8AC3E}">
        <p14:creationId xmlns:p14="http://schemas.microsoft.com/office/powerpoint/2010/main" val="38860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ssolv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dissolv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dissolve">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dissolv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heel(1)">
                                      <p:cBhvr>
                                        <p:cTn id="97" dur="20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dissolv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dissolv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dissolve">
                                      <p:cBhvr>
                                        <p:cTn id="1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6" grpId="0" animBg="1"/>
      <p:bldP spid="7" grpId="0" animBg="1"/>
      <p:bldP spid="8" grpId="0" animBg="1"/>
      <p:bldP spid="10" grpId="0" animBg="1"/>
      <p:bldP spid="11" grpId="0" animBg="1"/>
      <p:bldP spid="12" grpId="0"/>
      <p:bldP spid="17" grpId="0" animBg="1"/>
      <p:bldP spid="19" grpId="0" animBg="1"/>
      <p:bldP spid="20" grpId="0" animBg="1"/>
      <p:bldP spid="21" grpId="0" animBg="1"/>
      <p:bldP spid="22" grpId="0" animBg="1"/>
      <p:bldP spid="23" grpId="0" animBg="1"/>
      <p:bldP spid="26" grpId="0" animBg="1"/>
      <p:bldP spid="16" grpId="0" animBg="1"/>
      <p:bldP spid="24" grpId="0" animBg="1"/>
      <p:bldP spid="25" grpId="0" animBg="1"/>
      <p:bldP spid="27" grpId="0" animBg="1"/>
      <p:bldP spid="28"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7C75-9DEF-A00A-3770-98CD237208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74D289-4E6C-5A7C-F76C-7C268442B503}"/>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sp>
        <p:nvSpPr>
          <p:cNvPr id="2" name="TextBox 1">
            <a:extLst>
              <a:ext uri="{FF2B5EF4-FFF2-40B4-BE49-F238E27FC236}">
                <a16:creationId xmlns:a16="http://schemas.microsoft.com/office/drawing/2014/main" id="{07EC90A8-E351-C402-E3E8-9C4E2F01D077}"/>
              </a:ext>
            </a:extLst>
          </p:cNvPr>
          <p:cNvSpPr txBox="1"/>
          <p:nvPr/>
        </p:nvSpPr>
        <p:spPr>
          <a:xfrm>
            <a:off x="1335741" y="2431473"/>
            <a:ext cx="10084320" cy="2862322"/>
          </a:xfrm>
          <a:prstGeom prst="rect">
            <a:avLst/>
          </a:prstGeom>
          <a:noFill/>
        </p:spPr>
        <p:txBody>
          <a:bodyPr wrap="square" rtlCol="0">
            <a:spAutoFit/>
          </a:bodyPr>
          <a:lstStyle/>
          <a:p>
            <a:pPr marL="285750" indent="-285750">
              <a:buFont typeface="Arial" panose="020B0604020202020204" pitchFamily="34" charset="0"/>
              <a:buChar char="•"/>
            </a:pPr>
            <a:r>
              <a:rPr lang="en-US" i="1" dirty="0">
                <a:latin typeface="Helvetica" pitchFamily="2" charset="0"/>
              </a:rPr>
              <a:t>C</a:t>
            </a:r>
            <a:r>
              <a:rPr lang="en-US" i="1" dirty="0">
                <a:effectLst/>
                <a:latin typeface="Helvetica" pitchFamily="2" charset="0"/>
              </a:rPr>
              <a:t>omprehensive risk analysis across all the digital areas of exposure across the</a:t>
            </a:r>
            <a:r>
              <a:rPr lang="en-US" dirty="0">
                <a:latin typeface="Helvetica" pitchFamily="2" charset="0"/>
              </a:rPr>
              <a:t> </a:t>
            </a:r>
            <a:r>
              <a:rPr lang="en-US" i="1" dirty="0">
                <a:effectLst/>
                <a:latin typeface="Helvetica" pitchFamily="2" charset="0"/>
              </a:rPr>
              <a:t>organization</a:t>
            </a:r>
          </a:p>
          <a:p>
            <a:endParaRPr lang="en-US" i="1"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Properly analyzing the data using actuarial models</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Adherence to commonly accepted frameworks </a:t>
            </a:r>
            <a:r>
              <a:rPr lang="en-US" i="1" dirty="0">
                <a:latin typeface="Helvetica" pitchFamily="2" charset="0"/>
              </a:rPr>
              <a:t>(i.e. NIST)</a:t>
            </a:r>
            <a:r>
              <a:rPr lang="en-US" i="1" dirty="0">
                <a:effectLst/>
                <a:latin typeface="Helvetica" pitchFamily="2" charset="0"/>
              </a:rPr>
              <a:t> </a:t>
            </a:r>
          </a:p>
          <a:p>
            <a:endParaRPr lang="en-US" i="1"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A</a:t>
            </a:r>
            <a:r>
              <a:rPr lang="en-US" dirty="0">
                <a:latin typeface="Helvetica" pitchFamily="2" charset="0"/>
              </a:rPr>
              <a:t> </a:t>
            </a:r>
            <a:r>
              <a:rPr lang="en-US" i="1" dirty="0">
                <a:effectLst/>
                <a:latin typeface="Helvetica" pitchFamily="2" charset="0"/>
              </a:rPr>
              <a:t>common, financially quantified foundation for leadership to </a:t>
            </a:r>
          </a:p>
          <a:p>
            <a:endParaRPr lang="en-US" i="1" dirty="0">
              <a:effectLst/>
              <a:latin typeface="Helvetica" pitchFamily="2" charset="0"/>
            </a:endParaRPr>
          </a:p>
          <a:p>
            <a:pPr marL="285750" indent="-285750">
              <a:buFont typeface="Arial" panose="020B0604020202020204" pitchFamily="34" charset="0"/>
              <a:buChar char="•"/>
            </a:pPr>
            <a:r>
              <a:rPr lang="en-US" i="1" dirty="0">
                <a:latin typeface="Helvetica" pitchFamily="2" charset="0"/>
              </a:rPr>
              <a:t>P</a:t>
            </a:r>
            <a:r>
              <a:rPr lang="en-US" i="1" dirty="0">
                <a:effectLst/>
                <a:latin typeface="Helvetica" pitchFamily="2" charset="0"/>
              </a:rPr>
              <a:t>articipation in critical decisions</a:t>
            </a:r>
            <a:endParaRPr lang="en-US" dirty="0">
              <a:effectLst/>
              <a:latin typeface="Helvetica" pitchFamily="2" charset="0"/>
            </a:endParaRPr>
          </a:p>
          <a:p>
            <a:endParaRPr lang="en-US" dirty="0"/>
          </a:p>
        </p:txBody>
      </p:sp>
      <p:sp>
        <p:nvSpPr>
          <p:cNvPr id="4" name="TextBox 3">
            <a:extLst>
              <a:ext uri="{FF2B5EF4-FFF2-40B4-BE49-F238E27FC236}">
                <a16:creationId xmlns:a16="http://schemas.microsoft.com/office/drawing/2014/main" id="{C01F732C-66D3-64AC-1F52-5FEB4D0289B1}"/>
              </a:ext>
            </a:extLst>
          </p:cNvPr>
          <p:cNvSpPr txBox="1"/>
          <p:nvPr/>
        </p:nvSpPr>
        <p:spPr>
          <a:xfrm>
            <a:off x="645459" y="367553"/>
            <a:ext cx="1712328" cy="400110"/>
          </a:xfrm>
          <a:prstGeom prst="rect">
            <a:avLst/>
          </a:prstGeom>
          <a:noFill/>
        </p:spPr>
        <p:txBody>
          <a:bodyPr wrap="none" rtlCol="0">
            <a:spAutoFit/>
          </a:bodyPr>
          <a:lstStyle/>
          <a:p>
            <a:r>
              <a:rPr lang="en-US" sz="2000" b="1" dirty="0"/>
              <a:t>Our methods</a:t>
            </a:r>
          </a:p>
        </p:txBody>
      </p:sp>
    </p:spTree>
    <p:extLst>
      <p:ext uri="{BB962C8B-B14F-4D97-AF65-F5344CB8AC3E}">
        <p14:creationId xmlns:p14="http://schemas.microsoft.com/office/powerpoint/2010/main" val="111663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27EB9-B71D-FE9F-2D74-5E8F17B796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799AFD-C374-8FB5-D13C-C3588C5C09C9}"/>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2" name="Picture 1">
            <a:extLst>
              <a:ext uri="{FF2B5EF4-FFF2-40B4-BE49-F238E27FC236}">
                <a16:creationId xmlns:a16="http://schemas.microsoft.com/office/drawing/2014/main" id="{23C3ECB5-5F31-9B6B-3811-24C911F5F3A1}"/>
              </a:ext>
            </a:extLst>
          </p:cNvPr>
          <p:cNvPicPr>
            <a:picLocks noChangeAspect="1"/>
          </p:cNvPicPr>
          <p:nvPr/>
        </p:nvPicPr>
        <p:blipFill>
          <a:blip r:embed="rId2"/>
          <a:stretch>
            <a:fillRect/>
          </a:stretch>
        </p:blipFill>
        <p:spPr>
          <a:xfrm>
            <a:off x="297871" y="644824"/>
            <a:ext cx="7291840" cy="3136275"/>
          </a:xfrm>
          <a:prstGeom prst="rect">
            <a:avLst/>
          </a:prstGeom>
        </p:spPr>
      </p:pic>
      <p:sp>
        <p:nvSpPr>
          <p:cNvPr id="4" name="TextBox 3">
            <a:extLst>
              <a:ext uri="{FF2B5EF4-FFF2-40B4-BE49-F238E27FC236}">
                <a16:creationId xmlns:a16="http://schemas.microsoft.com/office/drawing/2014/main" id="{0B11BFCD-B531-E9B2-844F-386DD2B7A9E7}"/>
              </a:ext>
            </a:extLst>
          </p:cNvPr>
          <p:cNvSpPr txBox="1"/>
          <p:nvPr/>
        </p:nvSpPr>
        <p:spPr>
          <a:xfrm>
            <a:off x="8571652" y="1474296"/>
            <a:ext cx="3425536" cy="1477328"/>
          </a:xfrm>
          <a:prstGeom prst="rect">
            <a:avLst/>
          </a:prstGeom>
          <a:noFill/>
        </p:spPr>
        <p:txBody>
          <a:bodyPr wrap="square" rtlCol="0">
            <a:spAutoFit/>
          </a:bodyPr>
          <a:lstStyle/>
          <a:p>
            <a:r>
              <a:rPr lang="en-US" dirty="0"/>
              <a:t>We track our overall status in terms of Risk and Financial Exposure, and compare ourselves to dozens of our industry peers</a:t>
            </a:r>
          </a:p>
        </p:txBody>
      </p:sp>
      <p:sp>
        <p:nvSpPr>
          <p:cNvPr id="6" name="Left Arrow 5">
            <a:extLst>
              <a:ext uri="{FF2B5EF4-FFF2-40B4-BE49-F238E27FC236}">
                <a16:creationId xmlns:a16="http://schemas.microsoft.com/office/drawing/2014/main" id="{20DAF3C7-FF80-279D-0698-43CEE72641DC}"/>
              </a:ext>
            </a:extLst>
          </p:cNvPr>
          <p:cNvSpPr/>
          <p:nvPr/>
        </p:nvSpPr>
        <p:spPr>
          <a:xfrm>
            <a:off x="7667643" y="1896038"/>
            <a:ext cx="904009"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B02B56-7F6E-8EA2-2C2E-03CB5C0316AC}"/>
              </a:ext>
            </a:extLst>
          </p:cNvPr>
          <p:cNvPicPr>
            <a:picLocks noChangeAspect="1"/>
          </p:cNvPicPr>
          <p:nvPr/>
        </p:nvPicPr>
        <p:blipFill>
          <a:blip r:embed="rId3"/>
          <a:stretch>
            <a:fillRect/>
          </a:stretch>
        </p:blipFill>
        <p:spPr>
          <a:xfrm>
            <a:off x="5082886" y="3605288"/>
            <a:ext cx="6914302" cy="3004297"/>
          </a:xfrm>
          <a:prstGeom prst="rect">
            <a:avLst/>
          </a:prstGeom>
        </p:spPr>
      </p:pic>
      <p:sp>
        <p:nvSpPr>
          <p:cNvPr id="8" name="TextBox 7">
            <a:extLst>
              <a:ext uri="{FF2B5EF4-FFF2-40B4-BE49-F238E27FC236}">
                <a16:creationId xmlns:a16="http://schemas.microsoft.com/office/drawing/2014/main" id="{4D24B774-1D72-60D3-9C89-9A93156AE22D}"/>
              </a:ext>
            </a:extLst>
          </p:cNvPr>
          <p:cNvSpPr txBox="1"/>
          <p:nvPr/>
        </p:nvSpPr>
        <p:spPr>
          <a:xfrm>
            <a:off x="297871" y="3911572"/>
            <a:ext cx="3879274" cy="3139321"/>
          </a:xfrm>
          <a:prstGeom prst="rect">
            <a:avLst/>
          </a:prstGeom>
          <a:noFill/>
        </p:spPr>
        <p:txBody>
          <a:bodyPr wrap="square" rtlCol="0">
            <a:spAutoFit/>
          </a:bodyPr>
          <a:lstStyle/>
          <a:p>
            <a:r>
              <a:rPr lang="en-US" dirty="0"/>
              <a:t>Next, we analyze the efficiency of our overall cybersecurity efforts, and measure what we’re spending versus the value of risk reduction results from the same efforts. </a:t>
            </a:r>
          </a:p>
          <a:p>
            <a:endParaRPr lang="en-US" dirty="0"/>
          </a:p>
          <a:p>
            <a:r>
              <a:rPr lang="en-US" dirty="0"/>
              <a:t>We then compare ourselves to our industry peers, and evaluate the value and magnitude of the data we protect.</a:t>
            </a:r>
          </a:p>
          <a:p>
            <a:endParaRPr lang="en-US" dirty="0"/>
          </a:p>
        </p:txBody>
      </p:sp>
      <p:sp>
        <p:nvSpPr>
          <p:cNvPr id="9" name="Left Arrow 8">
            <a:extLst>
              <a:ext uri="{FF2B5EF4-FFF2-40B4-BE49-F238E27FC236}">
                <a16:creationId xmlns:a16="http://schemas.microsoft.com/office/drawing/2014/main" id="{E9471F32-BE2B-72F7-E63D-9C9EBF9E5DAC}"/>
              </a:ext>
            </a:extLst>
          </p:cNvPr>
          <p:cNvSpPr/>
          <p:nvPr/>
        </p:nvSpPr>
        <p:spPr>
          <a:xfrm rot="10800000">
            <a:off x="4177145" y="4561496"/>
            <a:ext cx="904009" cy="6338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E38C37-7A9C-FDE2-5D36-D718981E35AB}"/>
              </a:ext>
            </a:extLst>
          </p:cNvPr>
          <p:cNvSpPr txBox="1"/>
          <p:nvPr/>
        </p:nvSpPr>
        <p:spPr>
          <a:xfrm rot="20228240">
            <a:off x="903698" y="1778539"/>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
        <p:nvSpPr>
          <p:cNvPr id="11" name="TextBox 10">
            <a:extLst>
              <a:ext uri="{FF2B5EF4-FFF2-40B4-BE49-F238E27FC236}">
                <a16:creationId xmlns:a16="http://schemas.microsoft.com/office/drawing/2014/main" id="{39369F92-A8EE-2C37-D1DF-9B3729970673}"/>
              </a:ext>
            </a:extLst>
          </p:cNvPr>
          <p:cNvSpPr txBox="1"/>
          <p:nvPr/>
        </p:nvSpPr>
        <p:spPr>
          <a:xfrm rot="20228240">
            <a:off x="5726808" y="4524474"/>
            <a:ext cx="6080191" cy="707886"/>
          </a:xfrm>
          <a:prstGeom prst="rect">
            <a:avLst/>
          </a:prstGeom>
          <a:noFill/>
        </p:spPr>
        <p:txBody>
          <a:bodyPr wrap="none" rtlCol="0">
            <a:spAutoFit/>
          </a:bodyPr>
          <a:lstStyle/>
          <a:p>
            <a:r>
              <a:rPr lang="en-US" sz="4000" b="1" dirty="0">
                <a:solidFill>
                  <a:schemeClr val="tx2">
                    <a:lumMod val="75000"/>
                    <a:lumOff val="25000"/>
                  </a:schemeClr>
                </a:solidFill>
              </a:rPr>
              <a:t>Replace with your results</a:t>
            </a:r>
          </a:p>
        </p:txBody>
      </p:sp>
    </p:spTree>
    <p:extLst>
      <p:ext uri="{BB962C8B-B14F-4D97-AF65-F5344CB8AC3E}">
        <p14:creationId xmlns:p14="http://schemas.microsoft.com/office/powerpoint/2010/main" val="283239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FB7E-9320-2592-025B-2B53A24A7E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7E78A2-F1E0-9EF6-6AF1-0642F8D6E68D}"/>
              </a:ext>
            </a:extLst>
          </p:cNvPr>
          <p:cNvPicPr>
            <a:picLocks noChangeAspect="1"/>
          </p:cNvPicPr>
          <p:nvPr/>
        </p:nvPicPr>
        <p:blipFill>
          <a:blip r:embed="rId2"/>
          <a:stretch>
            <a:fillRect/>
          </a:stretch>
        </p:blipFill>
        <p:spPr>
          <a:xfrm>
            <a:off x="11420061" y="6317534"/>
            <a:ext cx="771939" cy="540466"/>
          </a:xfrm>
          <a:prstGeom prst="rect">
            <a:avLst/>
          </a:prstGeom>
        </p:spPr>
      </p:pic>
      <p:sp>
        <p:nvSpPr>
          <p:cNvPr id="5" name="TextBox 4">
            <a:extLst>
              <a:ext uri="{FF2B5EF4-FFF2-40B4-BE49-F238E27FC236}">
                <a16:creationId xmlns:a16="http://schemas.microsoft.com/office/drawing/2014/main" id="{EC29872B-9944-FD6B-D560-467B2A00B731}"/>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pic>
        <p:nvPicPr>
          <p:cNvPr id="4" name="Picture 3">
            <a:extLst>
              <a:ext uri="{FF2B5EF4-FFF2-40B4-BE49-F238E27FC236}">
                <a16:creationId xmlns:a16="http://schemas.microsoft.com/office/drawing/2014/main" id="{2274B1C8-144E-95CF-EE94-3684204AF05B}"/>
              </a:ext>
            </a:extLst>
          </p:cNvPr>
          <p:cNvPicPr>
            <a:picLocks noChangeAspect="1"/>
          </p:cNvPicPr>
          <p:nvPr/>
        </p:nvPicPr>
        <p:blipFill>
          <a:blip r:embed="rId3"/>
          <a:srcRect l="25248" r="50960"/>
          <a:stretch/>
        </p:blipFill>
        <p:spPr>
          <a:xfrm>
            <a:off x="4002794" y="1569478"/>
            <a:ext cx="4186411" cy="2882442"/>
          </a:xfrm>
          <a:prstGeom prst="rect">
            <a:avLst/>
          </a:prstGeom>
        </p:spPr>
      </p:pic>
    </p:spTree>
    <p:extLst>
      <p:ext uri="{BB962C8B-B14F-4D97-AF65-F5344CB8AC3E}">
        <p14:creationId xmlns:p14="http://schemas.microsoft.com/office/powerpoint/2010/main" val="91508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B61C-32ED-B79C-1416-0124B7ADE3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FD98CAE-03F8-F6A2-69D7-FBE8F2D6AD01}"/>
              </a:ext>
            </a:extLst>
          </p:cNvPr>
          <p:cNvPicPr>
            <a:picLocks noChangeAspect="1"/>
          </p:cNvPicPr>
          <p:nvPr/>
        </p:nvPicPr>
        <p:blipFill>
          <a:blip r:embed="rId2"/>
          <a:stretch>
            <a:fillRect/>
          </a:stretch>
        </p:blipFill>
        <p:spPr>
          <a:xfrm>
            <a:off x="11420061" y="6317534"/>
            <a:ext cx="771939" cy="540466"/>
          </a:xfrm>
          <a:prstGeom prst="rect">
            <a:avLst/>
          </a:prstGeom>
        </p:spPr>
      </p:pic>
      <p:sp>
        <p:nvSpPr>
          <p:cNvPr id="5" name="TextBox 4">
            <a:extLst>
              <a:ext uri="{FF2B5EF4-FFF2-40B4-BE49-F238E27FC236}">
                <a16:creationId xmlns:a16="http://schemas.microsoft.com/office/drawing/2014/main" id="{2DE2CC8B-B979-7BF3-1954-3145F3242D93}"/>
              </a:ext>
            </a:extLst>
          </p:cNvPr>
          <p:cNvSpPr txBox="1"/>
          <p:nvPr/>
        </p:nvSpPr>
        <p:spPr>
          <a:xfrm>
            <a:off x="8119648" y="738481"/>
            <a:ext cx="2897195" cy="830997"/>
          </a:xfrm>
          <a:prstGeom prst="rect">
            <a:avLst/>
          </a:prstGeom>
          <a:noFill/>
        </p:spPr>
        <p:txBody>
          <a:bodyPr wrap="square" rtlCol="0">
            <a:spAutoFit/>
          </a:bodyPr>
          <a:lstStyle/>
          <a:p>
            <a:r>
              <a:rPr lang="en-US" sz="2400" b="1" dirty="0">
                <a:solidFill>
                  <a:schemeClr val="bg1"/>
                </a:solidFill>
                <a:latin typeface="FUTURA LT BOOK" panose="02000503000000000000" pitchFamily="2" charset="0"/>
              </a:rPr>
              <a:t>Thrivaca</a:t>
            </a:r>
            <a:r>
              <a:rPr lang="en-US" sz="1400" b="1" baseline="30000" dirty="0">
                <a:solidFill>
                  <a:schemeClr val="bg1"/>
                </a:solidFill>
                <a:latin typeface="FUTURA LT BOOK" panose="02000503000000000000" pitchFamily="2" charset="0"/>
              </a:rPr>
              <a:t>TM</a:t>
            </a:r>
            <a:r>
              <a:rPr lang="en-US" sz="2400" b="1" dirty="0">
                <a:solidFill>
                  <a:schemeClr val="bg1"/>
                </a:solidFill>
                <a:latin typeface="FUTURA LT BOOK" panose="02000503000000000000" pitchFamily="2" charset="0"/>
              </a:rPr>
              <a:t> in Action</a:t>
            </a:r>
          </a:p>
          <a:p>
            <a:endParaRPr lang="en-US" sz="2400" b="1" dirty="0">
              <a:solidFill>
                <a:schemeClr val="bg1"/>
              </a:solidFill>
              <a:latin typeface="FUTURA LT BOOK" panose="02000503000000000000" pitchFamily="2" charset="0"/>
            </a:endParaRPr>
          </a:p>
        </p:txBody>
      </p:sp>
      <p:sp>
        <p:nvSpPr>
          <p:cNvPr id="4" name="TextBox 3">
            <a:extLst>
              <a:ext uri="{FF2B5EF4-FFF2-40B4-BE49-F238E27FC236}">
                <a16:creationId xmlns:a16="http://schemas.microsoft.com/office/drawing/2014/main" id="{73FA31CE-D08B-A94F-635D-40062F46E923}"/>
              </a:ext>
            </a:extLst>
          </p:cNvPr>
          <p:cNvSpPr txBox="1"/>
          <p:nvPr/>
        </p:nvSpPr>
        <p:spPr>
          <a:xfrm>
            <a:off x="2031675" y="1397069"/>
            <a:ext cx="8904485" cy="5355312"/>
          </a:xfrm>
          <a:prstGeom prst="rect">
            <a:avLst/>
          </a:prstGeom>
          <a:noFill/>
        </p:spPr>
        <p:txBody>
          <a:bodyPr wrap="square" rtlCol="0">
            <a:spAutoFit/>
          </a:bodyPr>
          <a:lstStyle/>
          <a:p>
            <a:pPr marL="285750" indent="-285750">
              <a:buFont typeface="Arial" panose="020B0604020202020204" pitchFamily="34" charset="0"/>
              <a:buChar char="•"/>
            </a:pPr>
            <a:r>
              <a:rPr lang="en-US" i="1" dirty="0">
                <a:effectLst/>
                <a:latin typeface="Helvetica" pitchFamily="2" charset="0"/>
              </a:rPr>
              <a:t>Cybersecurity Strategy</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Cybersecurity Policy</a:t>
            </a:r>
          </a:p>
          <a:p>
            <a:pPr marL="285750" indent="-285750">
              <a:buFont typeface="Arial" panose="020B0604020202020204" pitchFamily="34" charset="0"/>
              <a:buChar char="•"/>
            </a:pPr>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Capabilities Roadmap</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Target Operating Model</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Cybersecurity Incident Response Plan (CSIRP)</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Effective organizational checks and balances</a:t>
            </a:r>
          </a:p>
          <a:p>
            <a:endParaRPr lang="en-US"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Clear and transparent communication of cybersecurity conditions and</a:t>
            </a:r>
            <a:r>
              <a:rPr lang="en-US" dirty="0">
                <a:latin typeface="Helvetica" pitchFamily="2" charset="0"/>
              </a:rPr>
              <a:t> </a:t>
            </a:r>
            <a:r>
              <a:rPr lang="en-US" i="1" dirty="0">
                <a:effectLst/>
                <a:latin typeface="Helvetica" pitchFamily="2" charset="0"/>
              </a:rPr>
              <a:t>status to senior management and the board</a:t>
            </a:r>
          </a:p>
          <a:p>
            <a:endParaRPr lang="en-US" i="1" dirty="0">
              <a:effectLst/>
              <a:latin typeface="Helvetica" pitchFamily="2" charset="0"/>
            </a:endParaRPr>
          </a:p>
          <a:p>
            <a:pPr marL="285750" indent="-285750">
              <a:buFont typeface="Arial" panose="020B0604020202020204" pitchFamily="34" charset="0"/>
              <a:buChar char="•"/>
            </a:pPr>
            <a:r>
              <a:rPr lang="en-US" i="1" dirty="0">
                <a:effectLst/>
                <a:latin typeface="Helvetica" pitchFamily="2" charset="0"/>
              </a:rPr>
              <a:t>Cybersecurity Governance informed by actuarial-science based risk visibility</a:t>
            </a:r>
            <a:r>
              <a:rPr lang="en-US" dirty="0">
                <a:latin typeface="Helvetica" pitchFamily="2" charset="0"/>
              </a:rPr>
              <a:t> </a:t>
            </a:r>
            <a:r>
              <a:rPr lang="en-US" i="1" dirty="0">
                <a:effectLst/>
                <a:latin typeface="Helvetica" pitchFamily="2" charset="0"/>
              </a:rPr>
              <a:t>and regulator-mandated remediation plans</a:t>
            </a:r>
            <a:endParaRPr lang="en-US" dirty="0">
              <a:effectLst/>
              <a:latin typeface="Helvetica" pitchFamily="2" charset="0"/>
            </a:endParaRPr>
          </a:p>
          <a:p>
            <a:pPr marL="285750" indent="-285750">
              <a:buFont typeface="Arial" panose="020B0604020202020204" pitchFamily="34" charset="0"/>
              <a:buChar char="•"/>
            </a:pPr>
            <a:endParaRPr lang="en-US" dirty="0">
              <a:effectLst/>
              <a:latin typeface="Helvetica" pitchFamily="2" charset="0"/>
            </a:endParaRPr>
          </a:p>
          <a:p>
            <a:endParaRPr lang="en-US" dirty="0"/>
          </a:p>
        </p:txBody>
      </p:sp>
      <p:sp>
        <p:nvSpPr>
          <p:cNvPr id="6" name="TextBox 5">
            <a:extLst>
              <a:ext uri="{FF2B5EF4-FFF2-40B4-BE49-F238E27FC236}">
                <a16:creationId xmlns:a16="http://schemas.microsoft.com/office/drawing/2014/main" id="{11B84F2C-89D1-137D-0BCF-BD1D5B816253}"/>
              </a:ext>
            </a:extLst>
          </p:cNvPr>
          <p:cNvSpPr txBox="1"/>
          <p:nvPr/>
        </p:nvSpPr>
        <p:spPr>
          <a:xfrm>
            <a:off x="519953" y="340659"/>
            <a:ext cx="5220275" cy="400110"/>
          </a:xfrm>
          <a:prstGeom prst="rect">
            <a:avLst/>
          </a:prstGeom>
          <a:noFill/>
        </p:spPr>
        <p:txBody>
          <a:bodyPr wrap="none" rtlCol="0">
            <a:spAutoFit/>
          </a:bodyPr>
          <a:lstStyle/>
          <a:p>
            <a:r>
              <a:rPr lang="en-US" sz="2000" b="1" dirty="0"/>
              <a:t>Our NIST-proscribed Governance Measures</a:t>
            </a:r>
          </a:p>
        </p:txBody>
      </p:sp>
    </p:spTree>
    <p:extLst>
      <p:ext uri="{BB962C8B-B14F-4D97-AF65-F5344CB8AC3E}">
        <p14:creationId xmlns:p14="http://schemas.microsoft.com/office/powerpoint/2010/main" val="2174139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3054</TotalTime>
  <Words>1063</Words>
  <Application>Microsoft Macintosh PowerPoint</Application>
  <PresentationFormat>Widescreen</PresentationFormat>
  <Paragraphs>158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FUTURA LT BOOK</vt:lpstr>
      <vt:lpstr>Helvetica</vt:lpstr>
      <vt:lpstr>Tenorite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Moon</dc:creator>
  <cp:lastModifiedBy>Tricia Sacchetti</cp:lastModifiedBy>
  <cp:revision>6</cp:revision>
  <dcterms:created xsi:type="dcterms:W3CDTF">2024-09-24T16:52:11Z</dcterms:created>
  <dcterms:modified xsi:type="dcterms:W3CDTF">2024-09-26T21:51:50Z</dcterms:modified>
</cp:coreProperties>
</file>